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4a" ContentType="audio/unknown"/>
  <Override PartName="/ppt/media/image1.jpeg" ContentType="image/jpeg"/>
  <Override PartName="/ppt/media/media2.m4a" ContentType="audio/unknown"/>
  <Override PartName="/ppt/media/media3.m4a" ContentType="audio/unknown"/>
  <Override PartName="/ppt/media/image2.jpeg" ContentType="image/jpeg"/>
  <Override PartName="/ppt/media/media4.m4a" ContentType="audio/unknown"/>
  <Override PartName="/ppt/media/image3.jpeg" ContentType="image/jpeg"/>
  <Override PartName="/ppt/media/media5.m4a" ContentType="audio/unknown"/>
  <Override PartName="/ppt/media/media6.m4a" ContentType="audio/unknown"/>
  <Override PartName="/ppt/media/image4.jpeg" ContentType="image/jpeg"/>
  <Override PartName="/ppt/media/media7.m4a" ContentType="audio/unknown"/>
  <Override PartName="/ppt/media/image5.jpeg" ContentType="image/jpeg"/>
  <Override PartName="/ppt/media/media8.m4a" ContentType="audio/unknown"/>
  <Override PartName="/ppt/media/image6.jpeg" ContentType="image/jpeg"/>
  <Override PartName="/ppt/media/media9.m4a" ContentType="audio/unknown"/>
  <Override PartName="/ppt/media/image7.jpeg" ContentType="image/jpeg"/>
  <Override PartName="/ppt/media/media10.m4a" ContentType="audio/unknown"/>
  <Override PartName="/ppt/media/image8.jpeg" ContentType="image/jpeg"/>
  <Override PartName="/ppt/media/media11.m4a" ContentType="audio/unknown"/>
  <Override PartName="/ppt/media/image9.jpeg" ContentType="image/jpeg"/>
  <Override PartName="/ppt/media/media12.m4a" ContentType="audio/unknown"/>
  <Override PartName="/ppt/media/image10.jpeg" ContentType="image/jpeg"/>
  <Override PartName="/ppt/media/media13.m4a" ContentType="audio/unknown"/>
  <Override PartName="/ppt/media/image11.jpeg" ContentType="image/jpeg"/>
  <Override PartName="/ppt/media/media14.m4a" ContentType="audio/unknown"/>
  <Override PartName="/ppt/media/image12.jpeg" ContentType="image/jpeg"/>
  <Override PartName="/ppt/media/media15.m4a" ContentType="audio/unknown"/>
  <Override PartName="/ppt/media/image13.jpeg" ContentType="image/jpeg"/>
  <Override PartName="/ppt/media/media16.m4a" ContentType="audio/unknown"/>
  <Override PartName="/ppt/media/image14.jpeg" ContentType="image/jpeg"/>
  <Override PartName="/ppt/media/media17.m4a" ContentType="audio/unknown"/>
  <Override PartName="/ppt/media/image15.jpeg" ContentType="image/jpeg"/>
  <Override PartName="/ppt/media/media18.m4a" ContentType="audio/unknown"/>
  <Override PartName="/ppt/media/image16.jpeg" ContentType="image/jpeg"/>
  <Override PartName="/ppt/media/media19.m4a" ContentType="audio/unknown"/>
  <Override PartName="/ppt/media/media20.m4a" ContentType="audio/unknown"/>
  <Override PartName="/ppt/media/image17.jpeg" ContentType="image/jpeg"/>
  <Override PartName="/ppt/media/media21.m4a" ContentType="audio/unknown"/>
  <Override PartName="/ppt/media/image18.jpeg" ContentType="image/jpeg"/>
  <Override PartName="/ppt/media/media22.m4a" ContentType="audio/unknown"/>
  <Override PartName="/ppt/media/image19.jpeg" ContentType="image/jpeg"/>
  <Override PartName="/ppt/media/media23.m4a" ContentType="audio/unknown"/>
  <Override PartName="/ppt/media/image20.jpeg" ContentType="image/jpeg"/>
  <Override PartName="/ppt/media/media24.m4a" ContentType="audio/unknown"/>
  <Override PartName="/ppt/media/image21.jpeg" ContentType="image/jpeg"/>
  <Override PartName="/ppt/media/media25.m4a" ContentType="audio/unknown"/>
  <Override PartName="/ppt/media/image22.jpeg" ContentType="image/jpeg"/>
  <Override PartName="/ppt/media/media26.m4a" ContentType="audio/unknown"/>
  <Override PartName="/ppt/media/media27.m4a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1270000" y="4267110"/>
            <a:ext cx="10464800" cy="609779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audio" Target="../media/media1.m4a"/><Relationship Id="rId4" Type="http://schemas.microsoft.com/office/2007/relationships/media" Target="../media/media1.m4a"/><Relationship Id="rId5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audio" Target="../media/media10.m4a"/><Relationship Id="rId4" Type="http://schemas.microsoft.com/office/2007/relationships/media" Target="../media/media10.m4a"/><Relationship Id="rId5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audio" Target="../media/media11.m4a"/><Relationship Id="rId4" Type="http://schemas.microsoft.com/office/2007/relationships/media" Target="../media/media11.m4a"/><Relationship Id="rId5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audio" Target="../media/media12.m4a"/><Relationship Id="rId4" Type="http://schemas.microsoft.com/office/2007/relationships/media" Target="../media/media12.m4a"/><Relationship Id="rId5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audio" Target="../media/media13.m4a"/><Relationship Id="rId4" Type="http://schemas.microsoft.com/office/2007/relationships/media" Target="../media/media13.m4a"/><Relationship Id="rId5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audio" Target="../media/media14.m4a"/><Relationship Id="rId4" Type="http://schemas.microsoft.com/office/2007/relationships/media" Target="../media/media14.m4a"/><Relationship Id="rId5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audio" Target="../media/media15.m4a"/><Relationship Id="rId4" Type="http://schemas.microsoft.com/office/2007/relationships/media" Target="../media/media15.m4a"/><Relationship Id="rId5" Type="http://schemas.openxmlformats.org/officeDocument/2006/relationships/image" Target="../media/image2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audio" Target="../media/media16.m4a"/><Relationship Id="rId4" Type="http://schemas.microsoft.com/office/2007/relationships/media" Target="../media/media16.m4a"/><Relationship Id="rId5" Type="http://schemas.openxmlformats.org/officeDocument/2006/relationships/image" Target="../media/image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audio" Target="../media/media17.m4a"/><Relationship Id="rId4" Type="http://schemas.microsoft.com/office/2007/relationships/media" Target="../media/media17.m4a"/><Relationship Id="rId5" Type="http://schemas.openxmlformats.org/officeDocument/2006/relationships/image" Target="../media/image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audio" Target="../media/media18.m4a"/><Relationship Id="rId4" Type="http://schemas.microsoft.com/office/2007/relationships/media" Target="../media/media18.m4a"/><Relationship Id="rId5" Type="http://schemas.openxmlformats.org/officeDocument/2006/relationships/image" Target="../media/image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audio" Target="../media/media19.m4a"/><Relationship Id="rId4" Type="http://schemas.microsoft.com/office/2007/relationships/media" Target="../media/media19.m4a"/><Relationship Id="rId5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audio" Target="../media/media2.m4a"/><Relationship Id="rId4" Type="http://schemas.microsoft.com/office/2007/relationships/media" Target="../media/media2.m4a"/><Relationship Id="rId5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20.m4a"/><Relationship Id="rId3" Type="http://schemas.microsoft.com/office/2007/relationships/media" Target="../media/media20.m4a"/><Relationship Id="rId4" Type="http://schemas.openxmlformats.org/officeDocument/2006/relationships/image" Target="../media/image2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audio" Target="../media/media21.m4a"/><Relationship Id="rId4" Type="http://schemas.microsoft.com/office/2007/relationships/media" Target="../media/media21.m4a"/><Relationship Id="rId5" Type="http://schemas.openxmlformats.org/officeDocument/2006/relationships/image" Target="../media/image2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audio" Target="../media/media22.m4a"/><Relationship Id="rId4" Type="http://schemas.microsoft.com/office/2007/relationships/media" Target="../media/media22.m4a"/><Relationship Id="rId5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audio" Target="../media/media23.m4a"/><Relationship Id="rId4" Type="http://schemas.microsoft.com/office/2007/relationships/media" Target="../media/media23.m4a"/><Relationship Id="rId5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audio" Target="../media/media24.m4a"/><Relationship Id="rId4" Type="http://schemas.microsoft.com/office/2007/relationships/media" Target="../media/media24.m4a"/><Relationship Id="rId5" Type="http://schemas.openxmlformats.org/officeDocument/2006/relationships/image" Target="../media/image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audio" Target="../media/media25.m4a"/><Relationship Id="rId4" Type="http://schemas.microsoft.com/office/2007/relationships/media" Target="../media/media25.m4a"/><Relationship Id="rId5" Type="http://schemas.openxmlformats.org/officeDocument/2006/relationships/image" Target="../media/image2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audio" Target="../media/media26.m4a"/><Relationship Id="rId4" Type="http://schemas.microsoft.com/office/2007/relationships/media" Target="../media/media26.m4a"/><Relationship Id="rId5" Type="http://schemas.openxmlformats.org/officeDocument/2006/relationships/image" Target="../media/image2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3" Type="http://schemas.microsoft.com/office/2007/relationships/media" Target="../media/media27.m4a"/><Relationship Id="rId4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3" Type="http://schemas.microsoft.com/office/2007/relationships/media" Target="../media/media3.m4a"/><Relationship Id="rId4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audio" Target="../media/media4.m4a"/><Relationship Id="rId5" Type="http://schemas.microsoft.com/office/2007/relationships/media" Target="../media/media4.m4a"/><Relationship Id="rId6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audio" Target="../media/media5.m4a"/><Relationship Id="rId4" Type="http://schemas.microsoft.com/office/2007/relationships/media" Target="../media/media5.m4a"/><Relationship Id="rId5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3" Type="http://schemas.microsoft.com/office/2007/relationships/media" Target="../media/media6.m4a"/><Relationship Id="rId4" Type="http://schemas.openxmlformats.org/officeDocument/2006/relationships/image" Target="../media/image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audio" Target="../media/media7.m4a"/><Relationship Id="rId4" Type="http://schemas.microsoft.com/office/2007/relationships/media" Target="../media/media7.m4a"/><Relationship Id="rId5" Type="http://schemas.openxmlformats.org/officeDocument/2006/relationships/image" Target="../media/image2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audio" Target="../media/media8.m4a"/><Relationship Id="rId4" Type="http://schemas.microsoft.com/office/2007/relationships/media" Target="../media/media8.m4a"/><Relationship Id="rId5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audio" Target="../media/media9.m4a"/><Relationship Id="rId4" Type="http://schemas.microsoft.com/office/2007/relationships/media" Target="../media/media9.m4a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560px-Arunachal_Pradesh_Seal.svg.png" descr="2560px-Arunachal_Pradesh_Seal.svg.pn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5935" t="0" r="5935" b="0"/>
          <a:stretch>
            <a:fillRect/>
          </a:stretch>
        </p:blipFill>
        <p:spPr>
          <a:xfrm>
            <a:off x="1763513" y="303530"/>
            <a:ext cx="9477781" cy="5738502"/>
          </a:xfrm>
          <a:prstGeom prst="rect">
            <a:avLst/>
          </a:prstGeom>
        </p:spPr>
      </p:pic>
      <p:sp>
        <p:nvSpPr>
          <p:cNvPr id="120" name="Languages of Arunachal"/>
          <p:cNvSpPr txBox="1"/>
          <p:nvPr>
            <p:ph type="title"/>
          </p:nvPr>
        </p:nvSpPr>
        <p:spPr>
          <a:xfrm>
            <a:off x="1270000" y="5773125"/>
            <a:ext cx="10464800" cy="1422402"/>
          </a:xfrm>
          <a:prstGeom prst="rect">
            <a:avLst/>
          </a:prstGeom>
        </p:spPr>
        <p:txBody>
          <a:bodyPr/>
          <a:lstStyle>
            <a:lvl1pPr defTabSz="525779">
              <a:defRPr sz="7200"/>
            </a:lvl1pPr>
          </a:lstStyle>
          <a:p>
            <a:pPr/>
            <a:r>
              <a:t>Languages of Arunachal </a:t>
            </a:r>
          </a:p>
        </p:txBody>
      </p:sp>
      <p:sp>
        <p:nvSpPr>
          <p:cNvPr id="121" name="Ek Bharat Shrestha Bharat (EBSB)…"/>
          <p:cNvSpPr txBox="1"/>
          <p:nvPr>
            <p:ph type="body" sz="half" idx="1"/>
          </p:nvPr>
        </p:nvSpPr>
        <p:spPr>
          <a:xfrm>
            <a:off x="516580" y="7362008"/>
            <a:ext cx="11971640" cy="2725783"/>
          </a:xfrm>
          <a:prstGeom prst="rect">
            <a:avLst/>
          </a:prstGeom>
        </p:spPr>
        <p:txBody>
          <a:bodyPr/>
          <a:lstStyle/>
          <a:p>
            <a:pPr/>
            <a:r>
              <a:t>Ek Bharat Shrestha Bharat (EBSB)</a:t>
            </a:r>
          </a:p>
          <a:p>
            <a:pPr/>
            <a:r>
              <a:t>NIT,Arunachal Pradesh</a:t>
            </a:r>
          </a:p>
          <a:p>
            <a:pPr/>
            <a:r>
              <a:t>Presented by : Mudang Tubin</a:t>
            </a:r>
          </a:p>
          <a:p>
            <a:pPr/>
            <a:r>
              <a:t>2nd Year : Civil Engineering</a:t>
            </a:r>
          </a:p>
        </p:txBody>
      </p:sp>
      <p:pic>
        <p:nvPicPr>
          <p:cNvPr id="122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41683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3052315"/>
            <a:ext cx="5334000" cy="5363470"/>
          </a:xfrm>
          <a:prstGeom prst="rect">
            <a:avLst/>
          </a:prstGeom>
        </p:spPr>
      </p:pic>
      <p:sp>
        <p:nvSpPr>
          <p:cNvPr id="164" name="Gallo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Gallong Language</a:t>
            </a:r>
          </a:p>
        </p:txBody>
      </p:sp>
      <p:sp>
        <p:nvSpPr>
          <p:cNvPr id="165" name="Gallong(Galo) Language is a Sino-Tibetan/Trans-Himalayan Language of the Tani group spoken by Galo peopl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8" indent="-312038" defTabSz="531622">
              <a:spcBef>
                <a:spcPts val="2900"/>
              </a:spcBef>
              <a:defRPr sz="2500"/>
            </a:pPr>
            <a:r>
              <a:t>Gallong(Galo) Language is a Sino-Tibetan/Trans-Himalayan Language of the Tani group spoken by Galo people.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Dialects of Galo:Pugu(central Aalo); Lare(South of Aalo); kargu kardi(northwest near Tagin area). 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Additional unresearched dialects.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Two primary lexical tones:High &amp; Low.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Taught as a third language in schools.</a:t>
            </a:r>
          </a:p>
        </p:txBody>
      </p:sp>
      <p:pic>
        <p:nvPicPr>
          <p:cNvPr id="166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574996" fill="hold"/>
                                        <p:tgtEl>
                                          <p:spTgt spid="1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3959281"/>
            <a:ext cx="5334000" cy="3549538"/>
          </a:xfrm>
          <a:prstGeom prst="rect">
            <a:avLst/>
          </a:prstGeom>
        </p:spPr>
      </p:pic>
      <p:sp>
        <p:nvSpPr>
          <p:cNvPr id="169" name="Hajo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Hajong Language</a:t>
            </a:r>
          </a:p>
        </p:txBody>
      </p:sp>
      <p:sp>
        <p:nvSpPr>
          <p:cNvPr id="170" name="It is an Indo-Aryan(Indic) language which is a branch of Indo-Iranian which is further the branch of Indo-European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is an Indo-Aryan(Indic) language which is a branch of Indo-Iranian which is further the branch of Indo-European.</a:t>
            </a:r>
          </a:p>
          <a:p>
            <a:pPr/>
            <a:r>
              <a:t>First it was Tibeto-Burman which is a Non-sinitic(Chinese) member of Sino-Tibetan language family.</a:t>
            </a:r>
          </a:p>
          <a:p>
            <a:pPr/>
            <a:r>
              <a:t>Written in Bengali-Assamese and Latin scripts.</a:t>
            </a:r>
          </a:p>
        </p:txBody>
      </p:sp>
      <p:pic>
        <p:nvPicPr>
          <p:cNvPr id="171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26623" fill="hold"/>
                                        <p:tgtEl>
                                          <p:spTgt spid="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3067050"/>
            <a:ext cx="5334000" cy="5334000"/>
          </a:xfrm>
          <a:prstGeom prst="rect">
            <a:avLst/>
          </a:prstGeom>
        </p:spPr>
      </p:pic>
      <p:sp>
        <p:nvSpPr>
          <p:cNvPr id="174" name="Hindi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Hindi Language</a:t>
            </a:r>
          </a:p>
        </p:txBody>
      </p:sp>
      <p:sp>
        <p:nvSpPr>
          <p:cNvPr id="175" name="One of two official Language of India with English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6041" indent="-336041" defTabSz="572516">
              <a:spcBef>
                <a:spcPts val="3100"/>
              </a:spcBef>
              <a:defRPr sz="2700"/>
            </a:pPr>
            <a:r>
              <a:t>One of two official Language of India with English.</a:t>
            </a:r>
          </a:p>
          <a:p>
            <a:pPr marL="336041" indent="-336041" defTabSz="572516">
              <a:spcBef>
                <a:spcPts val="3100"/>
              </a:spcBef>
              <a:defRPr sz="2700"/>
            </a:pPr>
            <a:r>
              <a:t>It is an Indo-Aryan langauage.</a:t>
            </a:r>
          </a:p>
          <a:p>
            <a:pPr marL="336041" indent="-336041" defTabSz="572516">
              <a:spcBef>
                <a:spcPts val="3100"/>
              </a:spcBef>
              <a:defRPr sz="2700"/>
            </a:pPr>
            <a:r>
              <a:t>Written in Devanagari script.</a:t>
            </a:r>
          </a:p>
          <a:p>
            <a:pPr marL="336041" indent="-336041" defTabSz="572516">
              <a:spcBef>
                <a:spcPts val="3100"/>
              </a:spcBef>
              <a:defRPr sz="2700"/>
            </a:pPr>
            <a:r>
              <a:t>It is and official language in 12 states along with 3 union territories.</a:t>
            </a:r>
          </a:p>
          <a:p>
            <a:pPr marL="336041" indent="-336041" defTabSz="572516">
              <a:spcBef>
                <a:spcPts val="3100"/>
              </a:spcBef>
              <a:defRPr sz="2700"/>
            </a:pPr>
            <a:r>
              <a:t>Hindi is the fourth most spoken language in the world after Mandarin,Spanish and English.</a:t>
            </a:r>
          </a:p>
        </p:txBody>
      </p:sp>
      <p:pic>
        <p:nvPicPr>
          <p:cNvPr id="176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63314" fill="hold"/>
                                        <p:tgtEl>
                                          <p:spTgt spid="1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7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3181" b="0"/>
          <a:stretch>
            <a:fillRect/>
          </a:stretch>
        </p:blipFill>
        <p:spPr>
          <a:xfrm>
            <a:off x="6803049" y="3417375"/>
            <a:ext cx="5164320" cy="4633350"/>
          </a:xfrm>
          <a:prstGeom prst="rect">
            <a:avLst/>
          </a:prstGeom>
        </p:spPr>
      </p:pic>
      <p:sp>
        <p:nvSpPr>
          <p:cNvPr id="179" name="Idu-Mishmi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Idu-Mishmi Language</a:t>
            </a:r>
          </a:p>
        </p:txBody>
      </p:sp>
      <p:sp>
        <p:nvSpPr>
          <p:cNvPr id="180" name="Idu-Mishmi(Simplified Chinese) is spoken by Mishmi peopl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8" indent="-312038" defTabSz="531622">
              <a:spcBef>
                <a:spcPts val="2900"/>
              </a:spcBef>
              <a:defRPr sz="2500"/>
            </a:pPr>
            <a:r>
              <a:t>Idu-Mishmi(Simplified Chinese) is spoken by Mishmi people.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Spoken in Districts: Dibang Valley,Lower Dibang Valley,Lohit,East Siang and Upper Siang,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It was using Tibetan script to write but now they have adopted Idu-Azohra Script.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It is considered to be an endangered language with only 11,000 native speakers in both India and China.</a:t>
            </a:r>
          </a:p>
        </p:txBody>
      </p:sp>
      <p:pic>
        <p:nvPicPr>
          <p:cNvPr id="181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18313" fill="hold"/>
                                        <p:tgtEl>
                                          <p:spTgt spid="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47426" y="2590800"/>
            <a:ext cx="4275747" cy="6286500"/>
          </a:xfrm>
          <a:prstGeom prst="rect">
            <a:avLst/>
          </a:prstGeom>
        </p:spPr>
      </p:pic>
      <p:sp>
        <p:nvSpPr>
          <p:cNvPr id="184" name="Karbi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Karbi Language</a:t>
            </a:r>
          </a:p>
        </p:txBody>
      </p:sp>
      <p:sp>
        <p:nvSpPr>
          <p:cNvPr id="185" name="Spoken by Karbi people(Also known as Mikir or Arleng)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Spoken by Karbi people(Also known as Mikir or Arleng).</a:t>
            </a:r>
          </a:p>
          <a:p>
            <a:pPr/>
            <a:r>
              <a:t>Language family: Sino Tibetan; Kuki-Chin-Naga branch.</a:t>
            </a:r>
          </a:p>
          <a:p>
            <a:pPr/>
            <a:r>
              <a:t>In A.P. They can be found in Balijan circle.</a:t>
            </a:r>
          </a:p>
        </p:txBody>
      </p:sp>
      <p:pic>
        <p:nvPicPr>
          <p:cNvPr id="186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26626" fill="hold"/>
                                        <p:tgtEl>
                                          <p:spTgt spid="1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8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3736373"/>
            <a:ext cx="5334000" cy="3995353"/>
          </a:xfrm>
          <a:prstGeom prst="rect">
            <a:avLst/>
          </a:prstGeom>
        </p:spPr>
      </p:pic>
      <p:sp>
        <p:nvSpPr>
          <p:cNvPr id="189" name="Khamti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Khamti Language </a:t>
            </a:r>
          </a:p>
        </p:txBody>
      </p:sp>
      <p:sp>
        <p:nvSpPr>
          <p:cNvPr id="190" name="It is a south-western Tai Language spoken by Khamti people(Tai ethnic group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is a south-western Tai Language spoken by Khamti people(Tai ethnic group)</a:t>
            </a:r>
          </a:p>
          <a:p>
            <a:pPr/>
            <a:r>
              <a:t>Can be found spoken in Namsai &amp; Changlang district.</a:t>
            </a:r>
          </a:p>
          <a:p>
            <a:pPr/>
            <a:r>
              <a:t>Writing system: Lik Tai.</a:t>
            </a:r>
          </a:p>
        </p:txBody>
      </p:sp>
      <p:pic>
        <p:nvPicPr>
          <p:cNvPr id="191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1624" fill="hold"/>
                                        <p:tgtEl>
                                          <p:spTgt spid="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Z.jpeg" descr="Z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3959281"/>
            <a:ext cx="5334000" cy="3549538"/>
          </a:xfrm>
          <a:prstGeom prst="rect">
            <a:avLst/>
          </a:prstGeom>
        </p:spPr>
      </p:pic>
      <p:sp>
        <p:nvSpPr>
          <p:cNvPr id="194" name="Koro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Koro Language</a:t>
            </a:r>
          </a:p>
        </p:txBody>
      </p:sp>
      <p:sp>
        <p:nvSpPr>
          <p:cNvPr id="195" name="A Sino-Tibetan Languag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Sino-Tibetan Language.</a:t>
            </a:r>
          </a:p>
          <a:p>
            <a:pPr/>
            <a:r>
              <a:t>Spoken by a small group in the East Kameng District.</a:t>
            </a:r>
          </a:p>
          <a:p>
            <a:pPr/>
            <a:r>
              <a:t>Native speakers: 1500</a:t>
            </a:r>
          </a:p>
        </p:txBody>
      </p:sp>
      <p:pic>
        <p:nvPicPr>
          <p:cNvPr id="196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3312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9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60979" y="2590800"/>
            <a:ext cx="4648640" cy="6286500"/>
          </a:xfrm>
          <a:prstGeom prst="rect">
            <a:avLst/>
          </a:prstGeom>
        </p:spPr>
      </p:pic>
      <p:sp>
        <p:nvSpPr>
          <p:cNvPr id="199" name="Miju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Miju Language</a:t>
            </a:r>
          </a:p>
        </p:txBody>
      </p:sp>
      <p:sp>
        <p:nvSpPr>
          <p:cNvPr id="200" name="Long considered to be a Sino-Tibetan language but it is now considered to be a Language Isolate(A Language with no demonstrable genealogy)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Long considered to be a Sino-Tibetan language but it is now considered to be a Language Isolate(A Language with no demonstrable genealogy).</a:t>
            </a:r>
          </a:p>
          <a:p>
            <a:pPr/>
            <a:r>
              <a:t>Ethnicity:Miju Mishmi</a:t>
            </a:r>
          </a:p>
          <a:p>
            <a:pPr/>
            <a:r>
              <a:t>Spoken in Lohit district.</a:t>
            </a:r>
          </a:p>
        </p:txBody>
      </p:sp>
      <p:pic>
        <p:nvPicPr>
          <p:cNvPr id="201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6625" fill="hold"/>
                                        <p:tgtEl>
                                          <p:spTgt spid="2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Z.jpeg" descr="Z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4235534"/>
            <a:ext cx="5334002" cy="2997033"/>
          </a:xfrm>
          <a:prstGeom prst="rect">
            <a:avLst/>
          </a:prstGeom>
        </p:spPr>
      </p:pic>
      <p:sp>
        <p:nvSpPr>
          <p:cNvPr id="204" name="Mila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Milang Language</a:t>
            </a:r>
          </a:p>
        </p:txBody>
      </p:sp>
      <p:sp>
        <p:nvSpPr>
          <p:cNvPr id="205" name="Milang comes from Siangic or Tani language family of the much broader Sino-Tibetan language family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Milang comes from Siangic or Tani language family of the much broader Sino-Tibetan language family.</a:t>
            </a:r>
          </a:p>
          <a:p>
            <a:pPr/>
            <a:r>
              <a:t>Spoken in Upper siang district.</a:t>
            </a:r>
          </a:p>
          <a:p>
            <a:pPr/>
            <a:r>
              <a:t>Namely in 3 villages (Milang,Dalbing &amp; Pekimodi)</a:t>
            </a:r>
          </a:p>
          <a:p>
            <a:pPr/>
            <a:r>
              <a:t>Native speakers:2000</a:t>
            </a:r>
          </a:p>
        </p:txBody>
      </p:sp>
      <p:sp>
        <p:nvSpPr>
          <p:cNvPr id="206" name="Milang Village"/>
          <p:cNvSpPr txBox="1"/>
          <p:nvPr/>
        </p:nvSpPr>
        <p:spPr>
          <a:xfrm>
            <a:off x="7990798" y="6758970"/>
            <a:ext cx="2789005" cy="1590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342900" indent="-342900" algn="l">
              <a:spcBef>
                <a:spcPts val="3200"/>
              </a:spcBef>
              <a:buSzPct val="145000"/>
              <a:buChar char="•"/>
              <a:defRPr sz="28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Milang Village</a:t>
            </a:r>
          </a:p>
        </p:txBody>
      </p:sp>
      <p:pic>
        <p:nvPicPr>
          <p:cNvPr id="207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5000" fill="hold"/>
                                        <p:tgtEl>
                                          <p:spTgt spid="2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0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2Q==.jpeg" descr="2Q=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40964" y="2590800"/>
            <a:ext cx="4288673" cy="6286500"/>
          </a:xfrm>
          <a:prstGeom prst="rect">
            <a:avLst/>
          </a:prstGeom>
        </p:spPr>
      </p:pic>
      <p:sp>
        <p:nvSpPr>
          <p:cNvPr id="210" name="Mising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Mising Language</a:t>
            </a:r>
          </a:p>
        </p:txBody>
      </p:sp>
      <p:sp>
        <p:nvSpPr>
          <p:cNvPr id="211" name="Mising/Mishing also as Plains Miri is Tani Languag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Mising/Mishing also as Plains Miri is Tani Language.</a:t>
            </a:r>
          </a:p>
          <a:p>
            <a:pPr/>
            <a:r>
              <a:t>Spoken by Mising(Miri) people.</a:t>
            </a:r>
          </a:p>
          <a:p>
            <a:pPr/>
            <a:r>
              <a:t>East siang,Lower Dibang Valley,Lower subansiri(Ziro division), Upper Subansiri(Daporijo sub-division)</a:t>
            </a:r>
          </a:p>
          <a:p>
            <a:pPr/>
            <a:r>
              <a:t>Uses Roman script for writing.</a:t>
            </a:r>
          </a:p>
        </p:txBody>
      </p:sp>
      <p:pic>
        <p:nvPicPr>
          <p:cNvPr id="212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14999" fill="hold"/>
                                        <p:tgtEl>
                                          <p:spTgt spid="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4240529"/>
            <a:ext cx="5334000" cy="2987042"/>
          </a:xfrm>
          <a:prstGeom prst="rect">
            <a:avLst/>
          </a:prstGeom>
        </p:spPr>
      </p:pic>
      <p:sp>
        <p:nvSpPr>
          <p:cNvPr id="125" name="Apatani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Apatani Language</a:t>
            </a:r>
          </a:p>
        </p:txBody>
      </p:sp>
      <p:sp>
        <p:nvSpPr>
          <p:cNvPr id="126" name="Apatani’s live in Ziro Valley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2613" indent="-332613" defTabSz="566673">
              <a:spcBef>
                <a:spcPts val="3100"/>
              </a:spcBef>
              <a:defRPr sz="2700"/>
            </a:pPr>
            <a:r>
              <a:t>Apatani’s live in Ziro Valley.</a:t>
            </a:r>
          </a:p>
          <a:p>
            <a:pPr marL="332613" indent="-332613" defTabSz="566673">
              <a:spcBef>
                <a:spcPts val="3100"/>
              </a:spcBef>
              <a:defRPr sz="2700"/>
            </a:pPr>
            <a:r>
              <a:t>Native speakers: 44,815</a:t>
            </a:r>
          </a:p>
          <a:p>
            <a:pPr marL="332613" indent="-332613" defTabSz="566673">
              <a:spcBef>
                <a:spcPts val="3100"/>
              </a:spcBef>
              <a:defRPr sz="2700"/>
            </a:pPr>
            <a:r>
              <a:t>Fervour for preservation &amp; promotion of culture (including language)</a:t>
            </a:r>
          </a:p>
          <a:p>
            <a:pPr marL="332613" indent="-332613" defTabSz="566673">
              <a:spcBef>
                <a:spcPts val="3100"/>
              </a:spcBef>
              <a:defRPr sz="2700"/>
            </a:pPr>
            <a:r>
              <a:t>Pops Sarmin society(School books)</a:t>
            </a:r>
          </a:p>
          <a:p>
            <a:pPr marL="332613" indent="-332613" defTabSz="566673">
              <a:spcBef>
                <a:spcPts val="3100"/>
              </a:spcBef>
              <a:defRPr sz="2700"/>
            </a:pPr>
            <a:r>
              <a:t>Writing Apatani language proposed by ALDC(Apatani Language development committee)</a:t>
            </a:r>
          </a:p>
        </p:txBody>
      </p:sp>
      <p:pic>
        <p:nvPicPr>
          <p:cNvPr id="127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over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26693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2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Nefamese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Nefamese Language</a:t>
            </a:r>
          </a:p>
        </p:txBody>
      </p:sp>
      <p:sp>
        <p:nvSpPr>
          <p:cNvPr id="215" name="Nefamese/Arunamese is pidgin/lingua Franca Language which in simple terms means common language,trade,bridge or link language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Nefamese/Arunamese is pidgin/lingua Franca Language which in simple terms means common language,trade,bridge or link language.</a:t>
            </a:r>
          </a:p>
          <a:p>
            <a:pPr/>
            <a:r>
              <a:t>It is a language used to make communication possible between groups who do not have a native/associated language.</a:t>
            </a:r>
          </a:p>
          <a:p>
            <a:pPr/>
            <a:r>
              <a:t>It is now somewhat replaced by Hindi.</a:t>
            </a:r>
          </a:p>
        </p:txBody>
      </p:sp>
      <p:pic>
        <p:nvPicPr>
          <p:cNvPr id="216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10000" fill="hold"/>
                                        <p:tgtEl>
                                          <p:spTgt spid="2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1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2Q==.jpeg" descr="2Q=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30895" y="2259373"/>
            <a:ext cx="4708809" cy="6286503"/>
          </a:xfrm>
          <a:prstGeom prst="rect">
            <a:avLst/>
          </a:prstGeom>
        </p:spPr>
      </p:pic>
      <p:sp>
        <p:nvSpPr>
          <p:cNvPr id="219" name="Nyishi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Nyishi Language</a:t>
            </a:r>
          </a:p>
        </p:txBody>
      </p:sp>
      <p:sp>
        <p:nvSpPr>
          <p:cNvPr id="220" name="A Sino-Tibetan language of the Tani branch.…"/>
          <p:cNvSpPr txBox="1"/>
          <p:nvPr>
            <p:ph type="body" sz="half" idx="1"/>
          </p:nvPr>
        </p:nvSpPr>
        <p:spPr>
          <a:xfrm>
            <a:off x="921831" y="2468129"/>
            <a:ext cx="5334003" cy="6286503"/>
          </a:xfrm>
          <a:prstGeom prst="rect">
            <a:avLst/>
          </a:prstGeom>
        </p:spPr>
        <p:txBody>
          <a:bodyPr/>
          <a:lstStyle/>
          <a:p>
            <a:pPr marL="312038" indent="-312038" defTabSz="531622">
              <a:spcBef>
                <a:spcPts val="2900"/>
              </a:spcBef>
              <a:defRPr sz="2500"/>
            </a:pPr>
            <a:r>
              <a:t>A Sino-Tibetan language of the Tani branch.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It is spoken in the districts: Papum pare,Lower Subansiri,Kurung Kumey,Kra Daadi,East Kameng,Pakke Kesang &amp; Kamle.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Plenty of variations across regions with dialects such as Akang,Aya,Raga Nyishi,Mishing,Tagin.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Native Speakers: 3,00,000 approx.</a:t>
            </a:r>
          </a:p>
        </p:txBody>
      </p:sp>
      <p:pic>
        <p:nvPicPr>
          <p:cNvPr id="221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3311" fill="hold"/>
                                        <p:tgtEl>
                                          <p:spTgt spid="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3227989"/>
            <a:ext cx="5334000" cy="5012122"/>
          </a:xfrm>
          <a:prstGeom prst="rect">
            <a:avLst/>
          </a:prstGeom>
        </p:spPr>
      </p:pic>
      <p:sp>
        <p:nvSpPr>
          <p:cNvPr id="224" name="Nocte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Nocte Language </a:t>
            </a:r>
          </a:p>
        </p:txBody>
      </p:sp>
      <p:sp>
        <p:nvSpPr>
          <p:cNvPr id="225" name="It is a Northern Naga Language(A branch of Sino-Tibetan)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is a Northern Naga Language(A branch of Sino-Tibetan).</a:t>
            </a:r>
          </a:p>
          <a:p>
            <a:pPr/>
            <a:r>
              <a:t>Spoken in districts: Khonsa,Tirap,Changlang.</a:t>
            </a:r>
          </a:p>
          <a:p>
            <a:pPr/>
            <a:r>
              <a:t>Alternate names: Borduria,Jaipuria,Mohongia,Namsangia,Nocte,Paniduria.</a:t>
            </a:r>
          </a:p>
          <a:p>
            <a:pPr/>
            <a:r>
              <a:t>It has many dialects.(around 9)</a:t>
            </a:r>
          </a:p>
        </p:txBody>
      </p:sp>
      <p:pic>
        <p:nvPicPr>
          <p:cNvPr id="226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46623" fill="hold"/>
                                        <p:tgtEl>
                                          <p:spTgt spid="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2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4254351"/>
            <a:ext cx="5334002" cy="2959397"/>
          </a:xfrm>
          <a:prstGeom prst="rect">
            <a:avLst/>
          </a:prstGeom>
        </p:spPr>
      </p:pic>
      <p:sp>
        <p:nvSpPr>
          <p:cNvPr id="229" name="Tangam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Tangam Language</a:t>
            </a:r>
          </a:p>
        </p:txBody>
      </p:sp>
      <p:sp>
        <p:nvSpPr>
          <p:cNvPr id="230" name="Endangered Sino-Tibetan language of Tani sub-group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9470" indent="-339470" defTabSz="578358">
              <a:spcBef>
                <a:spcPts val="3100"/>
              </a:spcBef>
              <a:defRPr sz="2700"/>
            </a:pPr>
            <a:r>
              <a:t>Endangered Sino-Tibetan language of Tani sub-group.</a:t>
            </a:r>
          </a:p>
          <a:p>
            <a:pPr marL="339470" indent="-339470" defTabSz="578358">
              <a:spcBef>
                <a:spcPts val="3100"/>
              </a:spcBef>
              <a:defRPr sz="2700"/>
            </a:pPr>
            <a:r>
              <a:t>Native speakers:150-260</a:t>
            </a:r>
          </a:p>
          <a:p>
            <a:pPr marL="339470" indent="-339470" defTabSz="578358">
              <a:spcBef>
                <a:spcPts val="3100"/>
              </a:spcBef>
              <a:defRPr sz="2700"/>
            </a:pPr>
            <a:r>
              <a:t>Spoken in Kuging village,Tuting in upper Siang district.</a:t>
            </a:r>
          </a:p>
          <a:p>
            <a:pPr marL="339470" indent="-339470" defTabSz="578358">
              <a:spcBef>
                <a:spcPts val="3100"/>
              </a:spcBef>
              <a:defRPr sz="2700"/>
            </a:pPr>
            <a:r>
              <a:t>They are hills tribe people but due to there close associations with Memba people of Tibet, some Tibetan cultural traits have been adopted too.</a:t>
            </a:r>
          </a:p>
        </p:txBody>
      </p:sp>
      <p:pic>
        <p:nvPicPr>
          <p:cNvPr id="231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95000" fill="hold"/>
                                        <p:tgtEl>
                                          <p:spTgt spid="2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327218" y="2590799"/>
            <a:ext cx="4116163" cy="6286502"/>
          </a:xfrm>
          <a:prstGeom prst="rect">
            <a:avLst/>
          </a:prstGeom>
        </p:spPr>
      </p:pic>
      <p:sp>
        <p:nvSpPr>
          <p:cNvPr id="234" name="Tangsa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Tangsa Language</a:t>
            </a:r>
          </a:p>
        </p:txBody>
      </p:sp>
      <p:sp>
        <p:nvSpPr>
          <p:cNvPr id="235" name="Tangsa/Tare/Tase Naga is a Sino-Tibetan Languag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Tangsa/Tare/Tase Naga is a Sino-Tibetan Language.</a:t>
            </a:r>
          </a:p>
          <a:p>
            <a:pPr/>
            <a:r>
              <a:t>Spoken by Tangsa people of Burma.</a:t>
            </a:r>
          </a:p>
          <a:p>
            <a:pPr/>
            <a:r>
              <a:t>Spoken in Tirap and Changlang districts.</a:t>
            </a:r>
          </a:p>
          <a:p>
            <a:pPr/>
            <a:r>
              <a:t>There are many sub division of dialects.</a:t>
            </a:r>
          </a:p>
        </p:txBody>
      </p:sp>
      <p:pic>
        <p:nvPicPr>
          <p:cNvPr id="236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1626" fill="hold"/>
                                        <p:tgtEl>
                                          <p:spTgt spid="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3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2Q==.jpeg" descr="2Q=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3903562"/>
            <a:ext cx="5334000" cy="3660977"/>
          </a:xfrm>
          <a:prstGeom prst="rect">
            <a:avLst/>
          </a:prstGeom>
        </p:spPr>
      </p:pic>
      <p:sp>
        <p:nvSpPr>
          <p:cNvPr id="239" name="Tutsa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Tutsa Language</a:t>
            </a:r>
          </a:p>
        </p:txBody>
      </p:sp>
      <p:sp>
        <p:nvSpPr>
          <p:cNvPr id="240" name="Tutsa is a Sino-Tibetan Language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Tutsa is a Sino-Tibetan Language.</a:t>
            </a:r>
          </a:p>
          <a:p>
            <a:pPr/>
            <a:r>
              <a:t>Spoken in southern Changlang district &amp; Eastern Tirap district.</a:t>
            </a:r>
          </a:p>
          <a:p>
            <a:pPr/>
            <a:r>
              <a:t>Ethnicity: Tutsa Naga( closely related to Tangsa)</a:t>
            </a:r>
          </a:p>
        </p:txBody>
      </p:sp>
      <p:pic>
        <p:nvPicPr>
          <p:cNvPr id="241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0000" fill="hold"/>
                                        <p:tgtEl>
                                          <p:spTgt spid="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1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3502478"/>
            <a:ext cx="5334000" cy="4463144"/>
          </a:xfrm>
          <a:prstGeom prst="rect">
            <a:avLst/>
          </a:prstGeom>
        </p:spPr>
      </p:pic>
      <p:sp>
        <p:nvSpPr>
          <p:cNvPr id="244" name="Wancho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Wancho Language</a:t>
            </a:r>
          </a:p>
        </p:txBody>
      </p:sp>
      <p:sp>
        <p:nvSpPr>
          <p:cNvPr id="245" name="It is a Konya Language(Northern Naga) which is a branch of Sino-Tibetan Language family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12038" indent="-312038" defTabSz="531622">
              <a:spcBef>
                <a:spcPts val="2900"/>
              </a:spcBef>
              <a:defRPr sz="2500"/>
            </a:pPr>
            <a:r>
              <a:t>It is a Konya Language(Northern Naga) which is a branch of Sino-Tibetan Language family.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Spoken in Lohit &amp; Longding district.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Alternate names: Banjara Naga,Joboka,Jokoba.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Written in Latin as well as Devanagari script.</a:t>
            </a:r>
          </a:p>
          <a:p>
            <a:pPr marL="312038" indent="-312038" defTabSz="531622">
              <a:spcBef>
                <a:spcPts val="2900"/>
              </a:spcBef>
              <a:defRPr sz="2500"/>
            </a:pPr>
            <a:r>
              <a:t>There are 4 dialects along with significant variations depending upon their geographical location.</a:t>
            </a:r>
          </a:p>
        </p:txBody>
      </p:sp>
      <p:pic>
        <p:nvPicPr>
          <p:cNvPr id="246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74998" fill="hold"/>
                                        <p:tgtEl>
                                          <p:spTgt spid="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4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Yano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Yano Language </a:t>
            </a:r>
          </a:p>
        </p:txBody>
      </p:sp>
      <p:sp>
        <p:nvSpPr>
          <p:cNvPr id="249" name="Yano is Tani Language.…"/>
          <p:cNvSpPr txBox="1"/>
          <p:nvPr>
            <p:ph type="body" sz="quarter" idx="1"/>
          </p:nvPr>
        </p:nvSpPr>
        <p:spPr>
          <a:xfrm>
            <a:off x="952500" y="2590800"/>
            <a:ext cx="4114863" cy="217381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3200"/>
              </a:spcBef>
              <a:defRPr sz="2800"/>
            </a:pPr>
            <a:r>
              <a:t>Yano is Tani Language.</a:t>
            </a:r>
          </a:p>
          <a:p>
            <a:pPr marL="342900" indent="-342900">
              <a:spcBef>
                <a:spcPts val="3200"/>
              </a:spcBef>
              <a:defRPr sz="2800"/>
            </a:pPr>
            <a:r>
              <a:t>Possibly a variety of Nishi.</a:t>
            </a:r>
          </a:p>
        </p:txBody>
      </p:sp>
      <p:sp>
        <p:nvSpPr>
          <p:cNvPr id="250" name="Thank you for your patience."/>
          <p:cNvSpPr txBox="1"/>
          <p:nvPr/>
        </p:nvSpPr>
        <p:spPr>
          <a:xfrm>
            <a:off x="2592508" y="7536342"/>
            <a:ext cx="7819784" cy="46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Thank you for your patience.</a:t>
            </a:r>
          </a:p>
        </p:txBody>
      </p:sp>
      <p:pic>
        <p:nvPicPr>
          <p:cNvPr id="251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13372" fill="hold"/>
                                        <p:tgtEl>
                                          <p:spTgt spid="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25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–Dale Carnegie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/>
          <a:lstStyle>
            <a:lvl1pPr defTabSz="566674">
              <a:defRPr sz="2328"/>
            </a:lvl1pPr>
          </a:lstStyle>
          <a:p>
            <a:pPr/>
            <a:r>
              <a:t>–Dale Carnegie </a:t>
            </a:r>
          </a:p>
        </p:txBody>
      </p:sp>
      <p:sp>
        <p:nvSpPr>
          <p:cNvPr id="130" name="“Language is the principal conveyer of understanding.”"/>
          <p:cNvSpPr txBox="1"/>
          <p:nvPr>
            <p:ph type="body" idx="21"/>
          </p:nvPr>
        </p:nvSpPr>
        <p:spPr>
          <a:xfrm>
            <a:off x="1270000" y="4006760"/>
            <a:ext cx="10464800" cy="11304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 defTabSz="572516">
              <a:spcBef>
                <a:spcPts val="0"/>
              </a:spcBef>
              <a:buSzTx/>
              <a:buNone/>
              <a:defRPr sz="33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“Language is the principal conveyer of understanding.” </a:t>
            </a:r>
          </a:p>
        </p:txBody>
      </p:sp>
      <p:pic>
        <p:nvPicPr>
          <p:cNvPr id="131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3311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2179"/>
          <a:stretch>
            <a:fillRect/>
          </a:stretch>
        </p:blipFill>
        <p:spPr>
          <a:xfrm>
            <a:off x="6718300" y="3734298"/>
            <a:ext cx="5334000" cy="3354230"/>
          </a:xfrm>
          <a:prstGeom prst="rect">
            <a:avLst/>
          </a:prstGeom>
        </p:spPr>
      </p:pic>
      <p:sp>
        <p:nvSpPr>
          <p:cNvPr id="134" name="Bangni-Tagin Language"/>
          <p:cNvSpPr txBox="1"/>
          <p:nvPr>
            <p:ph type="title"/>
          </p:nvPr>
        </p:nvSpPr>
        <p:spPr>
          <a:xfrm>
            <a:off x="799162" y="650333"/>
            <a:ext cx="11728147" cy="1626415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Bangni-Tagin Language</a:t>
            </a:r>
          </a:p>
        </p:txBody>
      </p:sp>
      <p:sp>
        <p:nvSpPr>
          <p:cNvPr id="135" name="Tagin and Bangni(two dialects)…"/>
          <p:cNvSpPr txBox="1"/>
          <p:nvPr>
            <p:ph type="body" sz="half" idx="1"/>
          </p:nvPr>
        </p:nvSpPr>
        <p:spPr>
          <a:xfrm>
            <a:off x="952500" y="3214031"/>
            <a:ext cx="5334000" cy="5625169"/>
          </a:xfrm>
          <a:prstGeom prst="rect">
            <a:avLst/>
          </a:prstGeom>
        </p:spPr>
        <p:txBody>
          <a:bodyPr/>
          <a:lstStyle/>
          <a:p>
            <a:pPr marL="444500" indent="-444500" algn="l">
              <a:spcBef>
                <a:spcPts val="4200"/>
              </a:spcBef>
              <a:buSzPct val="145000"/>
              <a:buChar char="•"/>
              <a:defRPr sz="3200"/>
            </a:pPr>
            <a:r>
              <a:t>Tagin and Bangni(two dialects)</a:t>
            </a:r>
          </a:p>
          <a:p>
            <a:pPr marL="444500" indent="-444500" algn="l">
              <a:spcBef>
                <a:spcPts val="4200"/>
              </a:spcBef>
              <a:buSzPct val="145000"/>
              <a:buChar char="•"/>
              <a:defRPr sz="3200"/>
            </a:pPr>
            <a:r>
              <a:t>Native speakers:62,897</a:t>
            </a:r>
          </a:p>
          <a:p>
            <a:pPr marL="444500" indent="-444500" algn="l">
              <a:spcBef>
                <a:spcPts val="4200"/>
              </a:spcBef>
              <a:buSzPct val="145000"/>
              <a:buChar char="•"/>
              <a:defRPr sz="3200"/>
            </a:pPr>
            <a:r>
              <a:t>Calling ‘Dafla’ is a criminal offence by the constitution of India.</a:t>
            </a:r>
          </a:p>
        </p:txBody>
      </p:sp>
      <p:pic>
        <p:nvPicPr>
          <p:cNvPr id="136" name="Drawing" descr="Drawi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80952" y="10015976"/>
            <a:ext cx="76280" cy="1960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Audio Recording.m4a" descr="Audio Recording.m4a"/>
          <p:cNvPicPr>
            <a:picLocks noChangeAspect="0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99998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3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2Q==.jpeg" descr="2Q=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82" t="182" r="182" b="21675"/>
          <a:stretch>
            <a:fillRect/>
          </a:stretch>
        </p:blipFill>
        <p:spPr>
          <a:xfrm>
            <a:off x="6718298" y="2590798"/>
            <a:ext cx="5334003" cy="6286503"/>
          </a:xfrm>
          <a:prstGeom prst="rect">
            <a:avLst/>
          </a:prstGeom>
        </p:spPr>
      </p:pic>
      <p:sp>
        <p:nvSpPr>
          <p:cNvPr id="140" name="Bori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Bori Language</a:t>
            </a:r>
          </a:p>
        </p:txBody>
      </p:sp>
      <p:sp>
        <p:nvSpPr>
          <p:cNvPr id="141" name="Bori(Adi) is a Tani language spoken in west Siang district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Bori(Adi) is a Tani language spoken in west Siang district.</a:t>
            </a:r>
          </a:p>
          <a:p>
            <a:pPr/>
            <a:r>
              <a:t>It has major variations of sub groups. (Lexical tones)</a:t>
            </a:r>
          </a:p>
          <a:p>
            <a:pPr/>
            <a:r>
              <a:t>Spoken by Bori people(indigenous tribe of the Adi people)</a:t>
            </a:r>
          </a:p>
        </p:txBody>
      </p:sp>
      <p:pic>
        <p:nvPicPr>
          <p:cNvPr id="142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03314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What is Tani Language?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Tani Language?</a:t>
            </a:r>
          </a:p>
        </p:txBody>
      </p:sp>
      <p:sp>
        <p:nvSpPr>
          <p:cNvPr id="145" name="Tani is a branch of Sino-Tibetan language family. It has the 2nd largest native speakers after Indo-European language family. It has an estimated of 1.3 billion speakers!"/>
          <p:cNvSpPr txBox="1"/>
          <p:nvPr>
            <p:ph type="subTitle" sz="half" idx="1"/>
          </p:nvPr>
        </p:nvSpPr>
        <p:spPr>
          <a:xfrm>
            <a:off x="1270000" y="5425242"/>
            <a:ext cx="10464800" cy="3476355"/>
          </a:xfrm>
          <a:prstGeom prst="rect">
            <a:avLst/>
          </a:prstGeom>
        </p:spPr>
        <p:txBody>
          <a:bodyPr/>
          <a:lstStyle/>
          <a:p>
            <a:pPr/>
            <a:r>
              <a:t>Tani is a branch of Sino-Tibetan language family. It has the 2nd largest native speakers after Indo-European language family. It has an estimated of 1.3 billion speakers!</a:t>
            </a:r>
          </a:p>
        </p:txBody>
      </p:sp>
      <p:pic>
        <p:nvPicPr>
          <p:cNvPr id="146" name="Audio Recording.m4a" descr="Audio Recording.m4a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94998" fill="hold"/>
                                        <p:tgtEl>
                                          <p:spTgt spid="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4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93609" y="2590800"/>
            <a:ext cx="4183382" cy="6286500"/>
          </a:xfrm>
          <a:prstGeom prst="rect">
            <a:avLst/>
          </a:prstGeom>
        </p:spPr>
      </p:pic>
      <p:sp>
        <p:nvSpPr>
          <p:cNvPr id="149" name="Chakma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Chakma Language</a:t>
            </a:r>
          </a:p>
        </p:txBody>
      </p:sp>
      <p:sp>
        <p:nvSpPr>
          <p:cNvPr id="150" name="It is an Indo-Aryan language which is a branch of Indo-European language family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is an Indo-Aryan language which is a branch of Indo-European language family.</a:t>
            </a:r>
          </a:p>
          <a:p>
            <a:pPr/>
            <a:r>
              <a:t>Officially it is not recognised by both the Bangladeshi Government or Arunachal’s Government.</a:t>
            </a:r>
          </a:p>
          <a:p>
            <a:pPr/>
            <a:r>
              <a:t>Infamous PRC strike was against them.</a:t>
            </a:r>
          </a:p>
        </p:txBody>
      </p:sp>
      <p:pic>
        <p:nvPicPr>
          <p:cNvPr id="151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95000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Z.jpeg" descr="Z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293926" y="2590799"/>
            <a:ext cx="3968077" cy="6286502"/>
          </a:xfrm>
          <a:prstGeom prst="rect">
            <a:avLst/>
          </a:prstGeom>
        </p:spPr>
      </p:pic>
      <p:sp>
        <p:nvSpPr>
          <p:cNvPr id="154" name="Deori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Deori Language</a:t>
            </a:r>
          </a:p>
        </p:txBody>
      </p:sp>
      <p:sp>
        <p:nvSpPr>
          <p:cNvPr id="155" name="Spoken by Deori(water) people which are located at Lohit district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Spoken by Deori(water) people which are located at Lohit district.</a:t>
            </a:r>
          </a:p>
          <a:p>
            <a:pPr/>
            <a:r>
              <a:t>It is a Tibeto-Burman language of the sino-Tibetian language family.</a:t>
            </a:r>
          </a:p>
          <a:p>
            <a:pPr/>
            <a:r>
              <a:t>Di bongya tribe is the only one who retained this, others have shifted to Assamese.</a:t>
            </a:r>
          </a:p>
        </p:txBody>
      </p:sp>
      <p:pic>
        <p:nvPicPr>
          <p:cNvPr id="156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39999" fill="hold"/>
                                        <p:tgtEl>
                                          <p:spTgt spid="1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9k=.jpeg" descr="9k=.jpeg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18300" y="4240529"/>
            <a:ext cx="5334000" cy="2987042"/>
          </a:xfrm>
          <a:prstGeom prst="rect">
            <a:avLst/>
          </a:prstGeom>
        </p:spPr>
      </p:pic>
      <p:sp>
        <p:nvSpPr>
          <p:cNvPr id="159" name="Digaro Mishmi Langu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00"/>
            </a:lvl1pPr>
          </a:lstStyle>
          <a:p>
            <a:pPr/>
            <a:r>
              <a:t>Digaro Mishmi Language</a:t>
            </a:r>
          </a:p>
        </p:txBody>
      </p:sp>
      <p:sp>
        <p:nvSpPr>
          <p:cNvPr id="160" name="Ethnicity : Mishmi People,which have 3 sub groups : Idu Mishmi, Digaro, Miju Mishmi (Division due to geography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Ethnicity : Mishmi People,which have 3 sub groups : Idu Mishmi, Digaro, Miju Mishmi (Division due to geography)</a:t>
            </a:r>
          </a:p>
          <a:p>
            <a:pPr/>
            <a:r>
              <a:t>Spoken in Lohit &amp; Dibang Valley district.</a:t>
            </a:r>
          </a:p>
          <a:p>
            <a:pPr/>
            <a:r>
              <a:t>Language Family : Sino-Tibetian</a:t>
            </a:r>
          </a:p>
        </p:txBody>
      </p:sp>
      <p:pic>
        <p:nvPicPr>
          <p:cNvPr id="161" name="Audio Recording.m4a" descr="Audio Recording.m4a"/>
          <p:cNvPicPr>
            <a:picLocks noChangeAspect="0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6502399" y="4876800"/>
            <a:ext cx="571501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51623" fill="hold"/>
                                        <p:tgtEl>
                                          <p:spTgt spid="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6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