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A48EB-7C2F-42F2-BEC9-F7FC6ABB3E38}" type="datetimeFigureOut">
              <a:rPr lang="en-US" smtClean="0"/>
              <a:pPr/>
              <a:t>8/8/2020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BEDC1-EE63-4E9A-9570-B83DFC48521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EDC1-EE63-4E9A-9570-B83DFC485219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EDC1-EE63-4E9A-9570-B83DFC485219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EDC1-EE63-4E9A-9570-B83DFC485219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EDC1-EE63-4E9A-9570-B83DFC485219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EDC1-EE63-4E9A-9570-B83DFC485219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EDC1-EE63-4E9A-9570-B83DFC485219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EDC1-EE63-4E9A-9570-B83DFC485219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EDC1-EE63-4E9A-9570-B83DFC485219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EDC1-EE63-4E9A-9570-B83DFC485219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EDC1-EE63-4E9A-9570-B83DFC485219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EDC1-EE63-4E9A-9570-B83DFC485219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EDC1-EE63-4E9A-9570-B83DFC485219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EDC1-EE63-4E9A-9570-B83DFC485219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EDC1-EE63-4E9A-9570-B83DFC485219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671F-2801-43FF-A62B-BE925F575731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B44-38DF-4397-808B-997E59214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671F-2801-43FF-A62B-BE925F575731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B44-38DF-4397-808B-997E59214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671F-2801-43FF-A62B-BE925F575731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B44-38DF-4397-808B-997E59214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671F-2801-43FF-A62B-BE925F575731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B44-38DF-4397-808B-997E59214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671F-2801-43FF-A62B-BE925F575731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B44-38DF-4397-808B-997E59214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671F-2801-43FF-A62B-BE925F575731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B44-38DF-4397-808B-997E59214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671F-2801-43FF-A62B-BE925F575731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B44-38DF-4397-808B-997E59214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671F-2801-43FF-A62B-BE925F575731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B44-38DF-4397-808B-997E59214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671F-2801-43FF-A62B-BE925F575731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B44-38DF-4397-808B-997E59214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671F-2801-43FF-A62B-BE925F575731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B44-38DF-4397-808B-997E59214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671F-2801-43FF-A62B-BE925F575731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B44-38DF-4397-808B-997E59214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B671F-2801-43FF-A62B-BE925F575731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57B44-38DF-4397-808B-997E59214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Img%20Folder/jhum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Img%20Folder/panto%20dance.jpg" TargetMode="External"/><Relationship Id="rId5" Type="http://schemas.openxmlformats.org/officeDocument/2006/relationships/hyperlink" Target="Img%20Folder/recreational%20dance.jpg" TargetMode="External"/><Relationship Id="rId4" Type="http://schemas.openxmlformats.org/officeDocument/2006/relationships/hyperlink" Target="Img%20Folder/house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Img Folder\for ppt\wancho-arunachal-pradesh-india-portrait-hunter.jpg"/>
          <p:cNvPicPr>
            <a:picLocks noChangeAspect="1" noChangeArrowheads="1"/>
          </p:cNvPicPr>
          <p:nvPr/>
        </p:nvPicPr>
        <p:blipFill>
          <a:blip r:embed="rId3">
            <a:lum bright="80000"/>
          </a:blip>
          <a:srcRect/>
          <a:stretch>
            <a:fillRect/>
          </a:stretch>
        </p:blipFill>
        <p:spPr bwMode="auto">
          <a:xfrm>
            <a:off x="457200" y="304800"/>
            <a:ext cx="8305800" cy="6229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800" b="1" dirty="0" smtClean="0">
                <a:latin typeface="Times New Roman" pitchFamily="18" charset="0"/>
                <a:cs typeface="Times New Roman" pitchFamily="18" charset="0"/>
              </a:rPr>
              <a:t>History of Arunachal Pradesh</a:t>
            </a:r>
            <a:endParaRPr lang="en-I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IN" sz="3600" b="1" dirty="0" err="1" smtClean="0">
                <a:latin typeface="Times New Roman" pitchFamily="18" charset="0"/>
                <a:cs typeface="Times New Roman" pitchFamily="18" charset="0"/>
              </a:rPr>
              <a:t>Rubu</a:t>
            </a: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Times New Roman" pitchFamily="18" charset="0"/>
                <a:cs typeface="Times New Roman" pitchFamily="18" charset="0"/>
              </a:rPr>
              <a:t>Tani</a:t>
            </a:r>
            <a:endParaRPr lang="en-IN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ctr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Department of History</a:t>
            </a:r>
          </a:p>
          <a:p>
            <a:pPr algn="ctr">
              <a:buNone/>
            </a:pP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Dera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Natung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Government College, Itanagar, Arunachal Pradesh, India</a:t>
            </a:r>
          </a:p>
          <a:p>
            <a:pPr algn="ctr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obingtani@gmail.com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676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ECONOMIC LIFE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Img Folder\for ppt\Paddy-field-in-Ziro-Valley-Arunachal-Pradesh-India.jpg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</a:rPr>
              <a:t>The Economic Life</a:t>
            </a:r>
            <a:endParaRPr lang="en-I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/>
                </a:solidFill>
              </a:rPr>
              <a:t>Agriculture was the mainstay of their economy.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/>
                </a:solidFill>
              </a:rPr>
              <a:t>Both wet-rice and </a:t>
            </a:r>
            <a:r>
              <a:rPr lang="en-IN" i="1" dirty="0" err="1" smtClean="0">
                <a:solidFill>
                  <a:schemeClr val="bg1"/>
                </a:solidFill>
              </a:rPr>
              <a:t>Jhum</a:t>
            </a:r>
            <a:r>
              <a:rPr lang="en-IN" dirty="0" smtClean="0">
                <a:solidFill>
                  <a:schemeClr val="bg1"/>
                </a:solidFill>
                <a:hlinkClick r:id="rId4" action="ppaction://hlinkfile"/>
              </a:rPr>
              <a:t> </a:t>
            </a:r>
            <a:r>
              <a:rPr lang="en-IN" dirty="0" smtClean="0">
                <a:solidFill>
                  <a:schemeClr val="bg1"/>
                </a:solidFill>
              </a:rPr>
              <a:t>cultivation were practised.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/>
                </a:solidFill>
              </a:rPr>
              <a:t>Apart from agriculture people dependant on forest, rivers, streams, hunting, fishing, trapping, seasonal wild fruits, nuts, roots, edible leafs, medicinal plants, fish and meat, etc for their daily consumption.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/>
                </a:solidFill>
              </a:rPr>
              <a:t>Trade was another component of economy.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/>
                </a:solidFill>
              </a:rPr>
              <a:t>Absence of cash and exchange was done only through BARTER system.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/>
                </a:solidFill>
              </a:rPr>
              <a:t>Barter exchange within village, neighbour village, other tribal communities, people of Assam and cross-border trade, etc.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/>
                </a:solidFill>
              </a:rPr>
              <a:t>Some of the major supplies from hill were like various handmade crafts from wood, bamboo and cane, skin of animals, ivory, medicinal plants, rice.  </a:t>
            </a:r>
          </a:p>
          <a:p>
            <a:pPr algn="just">
              <a:buNone/>
            </a:pPr>
            <a:endParaRPr lang="en-I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676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RELIGIOUS LIFE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Img Folder\for ppt\4641810770_d8f5a994ea_b.jpg"/>
          <p:cNvPicPr>
            <a:picLocks noChangeAspect="1" noChangeArrowheads="1"/>
          </p:cNvPicPr>
          <p:nvPr/>
        </p:nvPicPr>
        <p:blipFill>
          <a:blip r:embed="rId2">
            <a:lum bright="-40000"/>
          </a:blip>
          <a:srcRect/>
          <a:stretch>
            <a:fillRect/>
          </a:stretch>
        </p:blipFill>
        <p:spPr bwMode="auto">
          <a:xfrm>
            <a:off x="0" y="762000"/>
            <a:ext cx="9144000" cy="6095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IN" b="1" dirty="0" smtClean="0"/>
              <a:t>Religious Life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6388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bg1"/>
                </a:solidFill>
              </a:rPr>
              <a:t>Hereditary Shamanism</a:t>
            </a:r>
          </a:p>
          <a:p>
            <a:pPr marL="457200" indent="-457200">
              <a:buFont typeface="+mj-lt"/>
              <a:buAutoNum type="alphaLcParenR"/>
            </a:pPr>
            <a:r>
              <a:rPr lang="en-IN" dirty="0" smtClean="0">
                <a:solidFill>
                  <a:schemeClr val="bg1"/>
                </a:solidFill>
              </a:rPr>
              <a:t>Believes in number of spirits both good and bad.</a:t>
            </a:r>
          </a:p>
          <a:p>
            <a:pPr marL="457200" indent="-457200">
              <a:buFont typeface="+mj-lt"/>
              <a:buAutoNum type="alphaLcParenR"/>
            </a:pPr>
            <a:r>
              <a:rPr lang="en-IN" dirty="0" smtClean="0">
                <a:solidFill>
                  <a:schemeClr val="bg1"/>
                </a:solidFill>
              </a:rPr>
              <a:t>Take help of Shaman (local priest) to negotiate with the spirits.</a:t>
            </a:r>
          </a:p>
          <a:p>
            <a:pPr marL="457200" indent="-457200">
              <a:buFont typeface="+mj-lt"/>
              <a:buAutoNum type="alphaLcParenR"/>
            </a:pPr>
            <a:r>
              <a:rPr lang="en-IN" dirty="0" smtClean="0">
                <a:solidFill>
                  <a:schemeClr val="bg1"/>
                </a:solidFill>
              </a:rPr>
              <a:t>Rituals/Sacrifice/Offering to deities with the help of priest.</a:t>
            </a:r>
          </a:p>
          <a:p>
            <a:pPr marL="457200" indent="-457200">
              <a:buFont typeface="+mj-lt"/>
              <a:buAutoNum type="alphaLcParenR"/>
            </a:pPr>
            <a:r>
              <a:rPr lang="en-IN" dirty="0" err="1" smtClean="0">
                <a:solidFill>
                  <a:schemeClr val="bg1"/>
                </a:solidFill>
              </a:rPr>
              <a:t>Nyishi</a:t>
            </a:r>
            <a:r>
              <a:rPr lang="en-IN" dirty="0" smtClean="0">
                <a:solidFill>
                  <a:schemeClr val="bg1"/>
                </a:solidFill>
              </a:rPr>
              <a:t>, </a:t>
            </a:r>
            <a:r>
              <a:rPr lang="en-IN" dirty="0" err="1" smtClean="0">
                <a:solidFill>
                  <a:schemeClr val="bg1"/>
                </a:solidFill>
              </a:rPr>
              <a:t>Apatani</a:t>
            </a:r>
            <a:r>
              <a:rPr lang="en-IN" dirty="0" smtClean="0">
                <a:solidFill>
                  <a:schemeClr val="bg1"/>
                </a:solidFill>
              </a:rPr>
              <a:t>, </a:t>
            </a:r>
            <a:r>
              <a:rPr lang="en-IN" dirty="0" err="1" smtClean="0">
                <a:solidFill>
                  <a:schemeClr val="bg1"/>
                </a:solidFill>
              </a:rPr>
              <a:t>Galo</a:t>
            </a:r>
            <a:r>
              <a:rPr lang="en-IN" dirty="0" smtClean="0">
                <a:solidFill>
                  <a:schemeClr val="bg1"/>
                </a:solidFill>
              </a:rPr>
              <a:t>, </a:t>
            </a:r>
            <a:r>
              <a:rPr lang="en-IN" dirty="0" err="1" smtClean="0">
                <a:solidFill>
                  <a:schemeClr val="bg1"/>
                </a:solidFill>
              </a:rPr>
              <a:t>Tagin</a:t>
            </a:r>
            <a:r>
              <a:rPr lang="en-IN" dirty="0" smtClean="0">
                <a:solidFill>
                  <a:schemeClr val="bg1"/>
                </a:solidFill>
              </a:rPr>
              <a:t> and </a:t>
            </a:r>
            <a:r>
              <a:rPr lang="en-IN" dirty="0" err="1" smtClean="0">
                <a:solidFill>
                  <a:schemeClr val="bg1"/>
                </a:solidFill>
              </a:rPr>
              <a:t>Mishmi</a:t>
            </a:r>
            <a:r>
              <a:rPr lang="en-IN" dirty="0" smtClean="0">
                <a:solidFill>
                  <a:schemeClr val="bg1"/>
                </a:solidFill>
              </a:rPr>
              <a:t>, etc.</a:t>
            </a:r>
          </a:p>
          <a:p>
            <a:pPr marL="457200" indent="-457200"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bg1"/>
                </a:solidFill>
              </a:rPr>
              <a:t>Animism</a:t>
            </a:r>
            <a:r>
              <a:rPr lang="en-IN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+mj-lt"/>
              <a:buAutoNum type="alphaLcParenR"/>
            </a:pPr>
            <a:r>
              <a:rPr lang="en-IN" dirty="0" smtClean="0">
                <a:solidFill>
                  <a:schemeClr val="bg1"/>
                </a:solidFill>
              </a:rPr>
              <a:t>Believes in numbers of spirits.</a:t>
            </a:r>
          </a:p>
          <a:p>
            <a:pPr marL="457200" indent="-457200">
              <a:buFont typeface="+mj-lt"/>
              <a:buAutoNum type="alphaLcParenR"/>
            </a:pPr>
            <a:r>
              <a:rPr lang="en-IN" dirty="0" smtClean="0">
                <a:solidFill>
                  <a:schemeClr val="bg1"/>
                </a:solidFill>
              </a:rPr>
              <a:t>Believes that one can not influence these spirits but can appease with the help of priest.</a:t>
            </a:r>
          </a:p>
          <a:p>
            <a:pPr marL="457200" indent="-457200">
              <a:buFont typeface="+mj-lt"/>
              <a:buAutoNum type="alphaLcParenR"/>
            </a:pPr>
            <a:r>
              <a:rPr lang="en-IN" dirty="0" smtClean="0">
                <a:solidFill>
                  <a:schemeClr val="bg1"/>
                </a:solidFill>
              </a:rPr>
              <a:t>Rituals/Sacrifice/Offering are made to appease the spirits.</a:t>
            </a:r>
          </a:p>
          <a:p>
            <a:pPr marL="457200" indent="-457200">
              <a:buFont typeface="+mj-lt"/>
              <a:buAutoNum type="alphaLcParenR"/>
            </a:pPr>
            <a:r>
              <a:rPr lang="en-IN" dirty="0" err="1" smtClean="0">
                <a:solidFill>
                  <a:schemeClr val="bg1"/>
                </a:solidFill>
              </a:rPr>
              <a:t>Nocte</a:t>
            </a:r>
            <a:r>
              <a:rPr lang="en-IN" dirty="0" smtClean="0">
                <a:solidFill>
                  <a:schemeClr val="bg1"/>
                </a:solidFill>
              </a:rPr>
              <a:t>, </a:t>
            </a:r>
            <a:r>
              <a:rPr lang="en-IN" dirty="0" err="1" smtClean="0">
                <a:solidFill>
                  <a:schemeClr val="bg1"/>
                </a:solidFill>
              </a:rPr>
              <a:t>Wancho</a:t>
            </a:r>
            <a:r>
              <a:rPr lang="en-IN" dirty="0" smtClean="0">
                <a:solidFill>
                  <a:schemeClr val="bg1"/>
                </a:solidFill>
              </a:rPr>
              <a:t>, </a:t>
            </a:r>
            <a:r>
              <a:rPr lang="en-IN" dirty="0" err="1" smtClean="0">
                <a:solidFill>
                  <a:schemeClr val="bg1"/>
                </a:solidFill>
              </a:rPr>
              <a:t>Tangsa</a:t>
            </a:r>
            <a:endParaRPr lang="en-IN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bg1"/>
                </a:solidFill>
              </a:rPr>
              <a:t>Buddhism</a:t>
            </a:r>
            <a:r>
              <a:rPr lang="en-IN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+mj-lt"/>
              <a:buAutoNum type="alphaLcParenR"/>
            </a:pPr>
            <a:r>
              <a:rPr lang="en-IN" i="1" dirty="0" smtClean="0">
                <a:solidFill>
                  <a:schemeClr val="bg1"/>
                </a:solidFill>
              </a:rPr>
              <a:t>Mahayana</a:t>
            </a:r>
            <a:r>
              <a:rPr lang="en-IN" dirty="0" smtClean="0">
                <a:solidFill>
                  <a:schemeClr val="bg1"/>
                </a:solidFill>
              </a:rPr>
              <a:t>- Bigger Wheel (</a:t>
            </a:r>
            <a:r>
              <a:rPr lang="en-IN" dirty="0" err="1" smtClean="0">
                <a:solidFill>
                  <a:schemeClr val="bg1"/>
                </a:solidFill>
              </a:rPr>
              <a:t>Monpa</a:t>
            </a:r>
            <a:r>
              <a:rPr lang="en-IN" dirty="0" smtClean="0">
                <a:solidFill>
                  <a:schemeClr val="bg1"/>
                </a:solidFill>
              </a:rPr>
              <a:t>, </a:t>
            </a:r>
            <a:r>
              <a:rPr lang="en-IN" dirty="0" err="1" smtClean="0">
                <a:solidFill>
                  <a:schemeClr val="bg1"/>
                </a:solidFill>
              </a:rPr>
              <a:t>Memba</a:t>
            </a:r>
            <a:r>
              <a:rPr lang="en-IN" dirty="0" smtClean="0">
                <a:solidFill>
                  <a:schemeClr val="bg1"/>
                </a:solidFill>
              </a:rPr>
              <a:t> and </a:t>
            </a:r>
            <a:r>
              <a:rPr lang="en-IN" dirty="0" err="1" smtClean="0">
                <a:solidFill>
                  <a:schemeClr val="bg1"/>
                </a:solidFill>
              </a:rPr>
              <a:t>Khamba</a:t>
            </a:r>
            <a:r>
              <a:rPr lang="en-IN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+mj-lt"/>
              <a:buAutoNum type="alphaLcParenR"/>
            </a:pPr>
            <a:r>
              <a:rPr lang="en-IN" i="1" dirty="0" err="1" smtClean="0">
                <a:solidFill>
                  <a:schemeClr val="bg1"/>
                </a:solidFill>
              </a:rPr>
              <a:t>Hinayana</a:t>
            </a:r>
            <a:r>
              <a:rPr lang="en-IN" dirty="0" smtClean="0">
                <a:solidFill>
                  <a:schemeClr val="bg1"/>
                </a:solidFill>
              </a:rPr>
              <a:t>- Smaller Wheel (Khamti and Singpho)</a:t>
            </a:r>
          </a:p>
          <a:p>
            <a:pPr algn="just">
              <a:buFont typeface="Wingdings" pitchFamily="2" charset="2"/>
              <a:buChar char="Ø"/>
            </a:pPr>
            <a:endParaRPr lang="en-I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828800"/>
          </a:xfrm>
        </p:spPr>
        <p:txBody>
          <a:bodyPr>
            <a:normAutofit/>
          </a:bodyPr>
          <a:lstStyle/>
          <a:p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Traditional Administration and Political Institutions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Img Folder\for ppt\ft8r29p2r8_00014.jpg"/>
          <p:cNvPicPr>
            <a:picLocks noChangeAspect="1" noChangeArrowheads="1"/>
          </p:cNvPicPr>
          <p:nvPr/>
        </p:nvPicPr>
        <p:blipFill>
          <a:blip r:embed="rId2">
            <a:lum bright="-40000"/>
          </a:blip>
          <a:srcRect/>
          <a:stretch>
            <a:fillRect/>
          </a:stretch>
        </p:blipFill>
        <p:spPr bwMode="auto">
          <a:xfrm>
            <a:off x="49162" y="1447800"/>
            <a:ext cx="9094838" cy="54101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Traditional Administration and Political Institutions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bg1"/>
                </a:solidFill>
              </a:rPr>
              <a:t>Chieftainship System</a:t>
            </a:r>
            <a:r>
              <a:rPr lang="en-IN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+mj-lt"/>
              <a:buAutoNum type="alphaLcParenR"/>
            </a:pPr>
            <a:r>
              <a:rPr lang="en-IN" dirty="0" smtClean="0">
                <a:solidFill>
                  <a:schemeClr val="bg1"/>
                </a:solidFill>
              </a:rPr>
              <a:t>Khamti, Singpho, </a:t>
            </a:r>
            <a:r>
              <a:rPr lang="en-IN" dirty="0" err="1" smtClean="0">
                <a:solidFill>
                  <a:schemeClr val="bg1"/>
                </a:solidFill>
              </a:rPr>
              <a:t>Tangsa</a:t>
            </a:r>
            <a:r>
              <a:rPr lang="en-IN" dirty="0" smtClean="0">
                <a:solidFill>
                  <a:schemeClr val="bg1"/>
                </a:solidFill>
              </a:rPr>
              <a:t>, </a:t>
            </a:r>
            <a:r>
              <a:rPr lang="en-IN" dirty="0" err="1" smtClean="0">
                <a:solidFill>
                  <a:schemeClr val="bg1"/>
                </a:solidFill>
              </a:rPr>
              <a:t>Nocte</a:t>
            </a:r>
            <a:r>
              <a:rPr lang="en-IN" dirty="0" smtClean="0">
                <a:solidFill>
                  <a:schemeClr val="bg1"/>
                </a:solidFill>
              </a:rPr>
              <a:t>, </a:t>
            </a:r>
            <a:r>
              <a:rPr lang="en-IN" dirty="0" err="1" smtClean="0">
                <a:solidFill>
                  <a:schemeClr val="bg1"/>
                </a:solidFill>
              </a:rPr>
              <a:t>Wancho</a:t>
            </a:r>
            <a:r>
              <a:rPr lang="en-IN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1"/>
                </a:solidFill>
              </a:rPr>
              <a:t> </a:t>
            </a:r>
            <a:r>
              <a:rPr lang="en-IN" b="1" dirty="0" smtClean="0">
                <a:solidFill>
                  <a:schemeClr val="bg1"/>
                </a:solidFill>
              </a:rPr>
              <a:t>Republic or Democratic Type</a:t>
            </a:r>
            <a:r>
              <a:rPr lang="en-IN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+mj-lt"/>
              <a:buAutoNum type="alphaLcParenR"/>
            </a:pPr>
            <a:r>
              <a:rPr lang="en-IN" dirty="0" err="1" smtClean="0">
                <a:solidFill>
                  <a:schemeClr val="bg1"/>
                </a:solidFill>
              </a:rPr>
              <a:t>Adi</a:t>
            </a:r>
            <a:r>
              <a:rPr lang="en-IN" dirty="0" smtClean="0">
                <a:solidFill>
                  <a:schemeClr val="bg1"/>
                </a:solidFill>
              </a:rPr>
              <a:t> : </a:t>
            </a:r>
            <a:r>
              <a:rPr lang="en-IN" i="1" dirty="0" err="1" smtClean="0">
                <a:solidFill>
                  <a:schemeClr val="bg1"/>
                </a:solidFill>
              </a:rPr>
              <a:t>Kebang</a:t>
            </a:r>
            <a:r>
              <a:rPr lang="en-IN" i="1" dirty="0" smtClean="0">
                <a:solidFill>
                  <a:schemeClr val="bg1"/>
                </a:solidFill>
              </a:rPr>
              <a:t> – </a:t>
            </a:r>
            <a:r>
              <a:rPr lang="en-IN" dirty="0" smtClean="0">
                <a:solidFill>
                  <a:schemeClr val="bg1"/>
                </a:solidFill>
              </a:rPr>
              <a:t>(</a:t>
            </a:r>
            <a:r>
              <a:rPr lang="en-IN" i="1" dirty="0" err="1" smtClean="0">
                <a:solidFill>
                  <a:schemeClr val="bg1"/>
                </a:solidFill>
              </a:rPr>
              <a:t>Dolung</a:t>
            </a:r>
            <a:r>
              <a:rPr lang="en-IN" i="1" dirty="0" smtClean="0">
                <a:solidFill>
                  <a:schemeClr val="bg1"/>
                </a:solidFill>
              </a:rPr>
              <a:t>, </a:t>
            </a:r>
            <a:r>
              <a:rPr lang="en-IN" i="1" dirty="0" err="1" smtClean="0">
                <a:solidFill>
                  <a:schemeClr val="bg1"/>
                </a:solidFill>
              </a:rPr>
              <a:t>Bango</a:t>
            </a:r>
            <a:r>
              <a:rPr lang="en-IN" i="1" dirty="0" smtClean="0">
                <a:solidFill>
                  <a:schemeClr val="bg1"/>
                </a:solidFill>
              </a:rPr>
              <a:t> and </a:t>
            </a:r>
            <a:r>
              <a:rPr lang="en-IN" i="1" dirty="0" err="1" smtClean="0">
                <a:solidFill>
                  <a:schemeClr val="bg1"/>
                </a:solidFill>
              </a:rPr>
              <a:t>Bogum</a:t>
            </a:r>
            <a:r>
              <a:rPr lang="en-IN" i="1" dirty="0" smtClean="0">
                <a:solidFill>
                  <a:schemeClr val="bg1"/>
                </a:solidFill>
              </a:rPr>
              <a:t> </a:t>
            </a:r>
            <a:r>
              <a:rPr lang="en-IN" i="1" dirty="0" err="1" smtClean="0">
                <a:solidFill>
                  <a:schemeClr val="bg1"/>
                </a:solidFill>
              </a:rPr>
              <a:t>Bokang</a:t>
            </a:r>
            <a:r>
              <a:rPr lang="en-IN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+mj-lt"/>
              <a:buAutoNum type="alphaLcParenR"/>
            </a:pPr>
            <a:r>
              <a:rPr lang="en-IN" dirty="0" err="1" smtClean="0">
                <a:solidFill>
                  <a:schemeClr val="bg1"/>
                </a:solidFill>
              </a:rPr>
              <a:t>Apatani</a:t>
            </a:r>
            <a:r>
              <a:rPr lang="en-IN" dirty="0" smtClean="0">
                <a:solidFill>
                  <a:schemeClr val="bg1"/>
                </a:solidFill>
              </a:rPr>
              <a:t>: </a:t>
            </a:r>
            <a:r>
              <a:rPr lang="en-IN" i="1" dirty="0" err="1" smtClean="0">
                <a:solidFill>
                  <a:schemeClr val="bg1"/>
                </a:solidFill>
              </a:rPr>
              <a:t>Builyang</a:t>
            </a:r>
            <a:r>
              <a:rPr lang="en-IN" i="1" dirty="0" smtClean="0">
                <a:solidFill>
                  <a:schemeClr val="bg1"/>
                </a:solidFill>
              </a:rPr>
              <a:t> – </a:t>
            </a:r>
            <a:r>
              <a:rPr lang="en-IN" dirty="0" smtClean="0">
                <a:solidFill>
                  <a:schemeClr val="bg1"/>
                </a:solidFill>
              </a:rPr>
              <a:t>(</a:t>
            </a:r>
            <a:r>
              <a:rPr lang="en-IN" i="1" dirty="0" err="1" smtClean="0">
                <a:solidFill>
                  <a:schemeClr val="bg1"/>
                </a:solidFill>
              </a:rPr>
              <a:t>Akha</a:t>
            </a:r>
            <a:r>
              <a:rPr lang="en-IN" i="1" dirty="0" smtClean="0">
                <a:solidFill>
                  <a:schemeClr val="bg1"/>
                </a:solidFill>
              </a:rPr>
              <a:t>, </a:t>
            </a:r>
            <a:r>
              <a:rPr lang="en-IN" i="1" dirty="0" err="1" smtClean="0">
                <a:solidFill>
                  <a:schemeClr val="bg1"/>
                </a:solidFill>
              </a:rPr>
              <a:t>Yapa</a:t>
            </a:r>
            <a:r>
              <a:rPr lang="en-IN" i="1" dirty="0" smtClean="0">
                <a:solidFill>
                  <a:schemeClr val="bg1"/>
                </a:solidFill>
              </a:rPr>
              <a:t> and </a:t>
            </a:r>
            <a:r>
              <a:rPr lang="en-IN" i="1" dirty="0" err="1" smtClean="0">
                <a:solidFill>
                  <a:schemeClr val="bg1"/>
                </a:solidFill>
              </a:rPr>
              <a:t>Hime</a:t>
            </a:r>
            <a:r>
              <a:rPr lang="en-IN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bg1"/>
                </a:solidFill>
              </a:rPr>
              <a:t>Temporary Type</a:t>
            </a:r>
            <a:r>
              <a:rPr lang="en-IN" dirty="0" smtClean="0">
                <a:solidFill>
                  <a:schemeClr val="bg1"/>
                </a:solidFill>
              </a:rPr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>
                <a:solidFill>
                  <a:schemeClr val="bg1"/>
                </a:solidFill>
              </a:rPr>
              <a:t>Nyishi</a:t>
            </a:r>
            <a:r>
              <a:rPr lang="en-IN" dirty="0" smtClean="0">
                <a:solidFill>
                  <a:schemeClr val="bg1"/>
                </a:solidFill>
              </a:rPr>
              <a:t>, </a:t>
            </a:r>
            <a:r>
              <a:rPr lang="en-IN" dirty="0" err="1" smtClean="0">
                <a:solidFill>
                  <a:schemeClr val="bg1"/>
                </a:solidFill>
              </a:rPr>
              <a:t>Tagin</a:t>
            </a:r>
            <a:r>
              <a:rPr lang="en-IN" dirty="0" smtClean="0">
                <a:solidFill>
                  <a:schemeClr val="bg1"/>
                </a:solidFill>
              </a:rPr>
              <a:t> and </a:t>
            </a:r>
            <a:r>
              <a:rPr lang="en-IN" dirty="0" err="1" smtClean="0">
                <a:solidFill>
                  <a:schemeClr val="bg1"/>
                </a:solidFill>
              </a:rPr>
              <a:t>Mishmi</a:t>
            </a:r>
            <a:r>
              <a:rPr lang="en-IN" dirty="0" smtClean="0">
                <a:solidFill>
                  <a:schemeClr val="bg1"/>
                </a:solidFill>
              </a:rPr>
              <a:t> (</a:t>
            </a:r>
            <a:r>
              <a:rPr lang="en-IN" i="1" dirty="0" err="1" smtClean="0">
                <a:solidFill>
                  <a:schemeClr val="bg1"/>
                </a:solidFill>
              </a:rPr>
              <a:t>Nyle</a:t>
            </a:r>
            <a:r>
              <a:rPr lang="en-IN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bg1"/>
                </a:solidFill>
              </a:rPr>
              <a:t>Theocratic Type</a:t>
            </a:r>
            <a:r>
              <a:rPr lang="en-IN" dirty="0" smtClean="0">
                <a:solidFill>
                  <a:schemeClr val="bg1"/>
                </a:solidFill>
              </a:rPr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>
                <a:solidFill>
                  <a:schemeClr val="bg1"/>
                </a:solidFill>
              </a:rPr>
              <a:t>Monpas</a:t>
            </a:r>
            <a:r>
              <a:rPr lang="en-IN" dirty="0" smtClean="0">
                <a:solidFill>
                  <a:schemeClr val="bg1"/>
                </a:solidFill>
              </a:rPr>
              <a:t> (</a:t>
            </a:r>
            <a:r>
              <a:rPr lang="en-IN" dirty="0" err="1" smtClean="0">
                <a:solidFill>
                  <a:schemeClr val="bg1"/>
                </a:solidFill>
              </a:rPr>
              <a:t>Monastry</a:t>
            </a:r>
            <a:r>
              <a:rPr lang="en-IN" dirty="0" smtClean="0">
                <a:solidFill>
                  <a:schemeClr val="bg1"/>
                </a:solidFill>
              </a:rPr>
              <a:t> control appoint and control over the head member of village council)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001000" cy="1828800"/>
          </a:xfrm>
        </p:spPr>
        <p:txBody>
          <a:bodyPr>
            <a:normAutofit/>
          </a:bodyPr>
          <a:lstStyle/>
          <a:p>
            <a:r>
              <a:rPr lang="en-IN" b="1" u="sng" dirty="0" err="1" smtClean="0">
                <a:latin typeface="Times New Roman" pitchFamily="18" charset="0"/>
                <a:cs typeface="Times New Roman" pitchFamily="18" charset="0"/>
              </a:rPr>
              <a:t>AHOM</a:t>
            </a: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 RELATIONS WITH THE HILL TRIBES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Img Folder\for ppt\Nyishi-Tribe-Nyokhum-Yullo-Traditional-Men-Attire.jpg"/>
          <p:cNvPicPr>
            <a:picLocks noChangeAspect="1" noChangeArrowheads="1"/>
          </p:cNvPicPr>
          <p:nvPr/>
        </p:nvPicPr>
        <p:blipFill>
          <a:blip r:embed="rId2">
            <a:lum bright="60000"/>
          </a:blip>
          <a:srcRect/>
          <a:stretch>
            <a:fillRect/>
          </a:stretch>
        </p:blipFill>
        <p:spPr bwMode="auto">
          <a:xfrm>
            <a:off x="304800" y="914400"/>
            <a:ext cx="85344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Ahom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Relations with the Tribes of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A.P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638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220000"/>
              </a:lnSpc>
              <a:buFont typeface="Wingdings" pitchFamily="2" charset="2"/>
              <a:buChar char="Ø"/>
            </a:pPr>
            <a:r>
              <a:rPr lang="en-IN" sz="3500" b="1" dirty="0" err="1" smtClean="0"/>
              <a:t>Posa</a:t>
            </a:r>
            <a:r>
              <a:rPr lang="en-IN" sz="3500" b="1" dirty="0" smtClean="0"/>
              <a:t> System:</a:t>
            </a:r>
          </a:p>
          <a:p>
            <a:pPr marL="457200" indent="-457200">
              <a:lnSpc>
                <a:spcPct val="220000"/>
              </a:lnSpc>
              <a:buFont typeface="+mj-lt"/>
              <a:buAutoNum type="alphaLcParenR"/>
            </a:pPr>
            <a:r>
              <a:rPr lang="en-IN" b="1" dirty="0" smtClean="0"/>
              <a:t>Annual exchange between </a:t>
            </a:r>
            <a:r>
              <a:rPr lang="en-IN" b="1" dirty="0" err="1" smtClean="0"/>
              <a:t>Ahom</a:t>
            </a:r>
            <a:r>
              <a:rPr lang="en-IN" b="1" dirty="0" smtClean="0"/>
              <a:t> and the hill tribes.</a:t>
            </a:r>
          </a:p>
          <a:p>
            <a:pPr marL="457200" indent="-457200">
              <a:lnSpc>
                <a:spcPct val="220000"/>
              </a:lnSpc>
              <a:buFont typeface="+mj-lt"/>
              <a:buAutoNum type="alphaLcParenR"/>
            </a:pPr>
            <a:r>
              <a:rPr lang="en-IN" b="1" dirty="0" smtClean="0"/>
              <a:t>Received commodities which were not available in hill like salt, iron, cloth, rice, cotton, etc.</a:t>
            </a:r>
          </a:p>
          <a:p>
            <a:pPr marL="457200" indent="-457200">
              <a:lnSpc>
                <a:spcPct val="220000"/>
              </a:lnSpc>
              <a:buFont typeface="+mj-lt"/>
              <a:buAutoNum type="alphaLcParenR"/>
            </a:pPr>
            <a:r>
              <a:rPr lang="en-IN" b="1" dirty="0" smtClean="0"/>
              <a:t>Bring down commodities from hill- medicinal plants, animal skins, various crafts made from bamboo and bats, rice, ivory, Tibetan and Burmese swords, etc.</a:t>
            </a:r>
          </a:p>
          <a:p>
            <a:pPr marL="457200" indent="-457200">
              <a:lnSpc>
                <a:spcPct val="220000"/>
              </a:lnSpc>
              <a:buFont typeface="+mj-lt"/>
              <a:buAutoNum type="alphaLcParenR"/>
            </a:pPr>
            <a:r>
              <a:rPr lang="en-IN" b="1" dirty="0" smtClean="0"/>
              <a:t>In return, hill tribes accept to maintain peace and tranquillity in foothill areas.</a:t>
            </a:r>
          </a:p>
          <a:p>
            <a:pPr marL="457200" indent="-457200">
              <a:lnSpc>
                <a:spcPct val="220000"/>
              </a:lnSpc>
              <a:buFont typeface="+mj-lt"/>
              <a:buAutoNum type="alphaLcParenR"/>
            </a:pPr>
            <a:r>
              <a:rPr lang="en-IN" b="1" dirty="0" err="1" smtClean="0"/>
              <a:t>Ahom</a:t>
            </a:r>
            <a:r>
              <a:rPr lang="en-IN" b="1" dirty="0" smtClean="0"/>
              <a:t> never tried to extend their territorial control over the hill of Arunachal Pradesh.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001000" cy="1828800"/>
          </a:xfrm>
        </p:spPr>
        <p:txBody>
          <a:bodyPr>
            <a:normAutofit/>
          </a:bodyPr>
          <a:lstStyle/>
          <a:p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BRITISH RELATIONS WITH THE HILL TRIBES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Img Folder\for ppt\matm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3165" y="2362200"/>
            <a:ext cx="2870835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British Relations with the Tribes of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A.P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867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IN" sz="2800" dirty="0" smtClean="0"/>
              <a:t>English annexation of Assam in 1826 after the Anglo-Burmese War. 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/>
              <a:t>Disrupted in existing </a:t>
            </a:r>
            <a:r>
              <a:rPr lang="en-IN" sz="2800" dirty="0" err="1" smtClean="0"/>
              <a:t>Ahom</a:t>
            </a:r>
            <a:r>
              <a:rPr lang="en-IN" sz="2800" dirty="0" smtClean="0"/>
              <a:t>-Tribal relations.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err="1" smtClean="0"/>
              <a:t>Posa</a:t>
            </a:r>
            <a:r>
              <a:rPr lang="en-IN" sz="2800" dirty="0" smtClean="0"/>
              <a:t> was converted from kind to cash.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/>
              <a:t>Several resistance by hill tribes like Khamti in </a:t>
            </a:r>
          </a:p>
          <a:p>
            <a:pPr>
              <a:buNone/>
            </a:pPr>
            <a:r>
              <a:rPr lang="en-IN" sz="2800" dirty="0" smtClean="0"/>
              <a:t>1839, Singpho in 1843, </a:t>
            </a:r>
            <a:r>
              <a:rPr lang="en-IN" sz="2800" dirty="0" err="1" smtClean="0"/>
              <a:t>Akas</a:t>
            </a:r>
            <a:r>
              <a:rPr lang="en-IN" sz="2800" dirty="0" smtClean="0"/>
              <a:t> in 1835, </a:t>
            </a:r>
            <a:r>
              <a:rPr lang="en-IN" sz="2800" dirty="0" err="1" smtClean="0"/>
              <a:t>Adis</a:t>
            </a:r>
            <a:r>
              <a:rPr lang="en-IN" sz="2800" dirty="0" smtClean="0"/>
              <a:t> in 1911-12.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/>
              <a:t>The interaction between hill and plain were regulated </a:t>
            </a:r>
          </a:p>
          <a:p>
            <a:pPr>
              <a:buNone/>
            </a:pPr>
            <a:r>
              <a:rPr lang="en-IN" sz="2800" dirty="0" smtClean="0"/>
              <a:t>through Inner Line Regulation of 1873.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/>
              <a:t>1882 Assistant Political Officer were appointed to </a:t>
            </a:r>
          </a:p>
          <a:p>
            <a:pPr>
              <a:buNone/>
            </a:pPr>
            <a:r>
              <a:rPr lang="en-IN" sz="2800" dirty="0" smtClean="0"/>
              <a:t>look after the affairs of hill tribes. 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/>
              <a:t>In 1914 Arunachal Pradesh was divided into </a:t>
            </a:r>
          </a:p>
          <a:p>
            <a:pPr>
              <a:buNone/>
            </a:pPr>
            <a:r>
              <a:rPr lang="en-IN" sz="2800" dirty="0" smtClean="0"/>
              <a:t>three section- Eastern, Central and Western Sections </a:t>
            </a:r>
          </a:p>
          <a:p>
            <a:pPr>
              <a:buNone/>
            </a:pPr>
            <a:r>
              <a:rPr lang="en-IN" sz="2800" dirty="0" smtClean="0"/>
              <a:t>under each political officer.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/>
              <a:t>1914 renamed as the North East Frontier</a:t>
            </a:r>
          </a:p>
          <a:p>
            <a:pPr marL="457200" indent="-457200">
              <a:buNone/>
            </a:pPr>
            <a:r>
              <a:rPr lang="en-IN" sz="2800" dirty="0" smtClean="0"/>
              <a:t> Tract.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2800" dirty="0" smtClean="0"/>
              <a:t>1947 Indian got Independence.</a:t>
            </a:r>
          </a:p>
          <a:p>
            <a:pPr>
              <a:buFont typeface="Wingdings" pitchFamily="2" charset="2"/>
              <a:buChar char="Ø"/>
            </a:pP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305800" cy="5562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Brief Profile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Desktop\Img Folder\for ppt\arunachal-pradesh-district-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8261519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001000" cy="13716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Administrative Development after 1947</a:t>
            </a:r>
            <a:endParaRPr lang="en-US" b="1" u="sng" dirty="0"/>
          </a:p>
        </p:txBody>
      </p:sp>
      <p:pic>
        <p:nvPicPr>
          <p:cNvPr id="10242" name="Picture 2" descr="C:\Users\Hp\Desktop\Img Folder\for ppt\nefa-membersa-840x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7848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Administrative Development after 1947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Debate: Isolation, Forceful Assimilation,  and Slow-Integration.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Jawaharlal Nehru and </a:t>
            </a:r>
            <a:r>
              <a:rPr lang="en-IN" dirty="0" err="1" smtClean="0"/>
              <a:t>Verrier</a:t>
            </a:r>
            <a:r>
              <a:rPr lang="en-IN" dirty="0" smtClean="0"/>
              <a:t> Elwin advocated for policy of slow integration.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1954 renamed as the North East Frontier Agency.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Nehru-Elwin policy of slow assimilation was followed till 1962 Chinese Aggression.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Policy of forceful assimilation through sending military, opening roads, helipads, government offices, school, etc.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1972 declared as Union Territory of India and renamed as Arunachal Pradesh by then prime minister </a:t>
            </a:r>
            <a:r>
              <a:rPr lang="en-IN" dirty="0" err="1" smtClean="0"/>
              <a:t>Indira</a:t>
            </a:r>
            <a:r>
              <a:rPr lang="en-IN" dirty="0" smtClean="0"/>
              <a:t> Gandhi.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1987 declared as the full fledged Statehood of India.</a:t>
            </a:r>
          </a:p>
          <a:p>
            <a:pPr>
              <a:buFont typeface="Wingdings" pitchFamily="2" charset="2"/>
              <a:buChar char="Ø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Img Folder\for ppt\422de02a694e3c7216a362a898441da9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381000" y="304800"/>
            <a:ext cx="8207265" cy="5943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198120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IN" sz="7200" b="1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IN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Img Folder\for ppt\house.jpg"/>
          <p:cNvPicPr>
            <a:picLocks noChangeAspect="1" noChangeArrowheads="1"/>
          </p:cNvPicPr>
          <p:nvPr/>
        </p:nvPicPr>
        <p:blipFill>
          <a:blip r:embed="rId3">
            <a:lum bright="-38000"/>
          </a:blip>
          <a:srcRect/>
          <a:stretch>
            <a:fillRect/>
          </a:stretch>
        </p:blipFill>
        <p:spPr bwMode="auto">
          <a:xfrm>
            <a:off x="228600" y="609600"/>
            <a:ext cx="864480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Land and People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85800"/>
            <a:ext cx="8763000" cy="61722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bg1"/>
                </a:solidFill>
              </a:rPr>
              <a:t>Racially people are affiliated to </a:t>
            </a:r>
            <a:r>
              <a:rPr lang="en-IN" sz="2400" b="1" i="1" dirty="0" smtClean="0">
                <a:solidFill>
                  <a:schemeClr val="bg1"/>
                </a:solidFill>
              </a:rPr>
              <a:t>Indo-Mongoloid</a:t>
            </a:r>
            <a:r>
              <a:rPr lang="en-IN" sz="2400" b="1" dirty="0" smtClean="0">
                <a:solidFill>
                  <a:schemeClr val="bg1"/>
                </a:solidFill>
              </a:rPr>
              <a:t> race and linguistically affiliated to </a:t>
            </a:r>
            <a:r>
              <a:rPr lang="en-IN" sz="2400" b="1" i="1" dirty="0" smtClean="0">
                <a:solidFill>
                  <a:schemeClr val="bg1"/>
                </a:solidFill>
              </a:rPr>
              <a:t>Tibeto-Burman</a:t>
            </a:r>
            <a:r>
              <a:rPr lang="en-IN" sz="2400" b="1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en-IN" sz="2400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bg1"/>
                </a:solidFill>
              </a:rPr>
              <a:t>There is no state language. People use either Hindi, Assamese, English and local dialects for communication.</a:t>
            </a:r>
          </a:p>
          <a:p>
            <a:pPr algn="just"/>
            <a:endParaRPr lang="en-IN" sz="2400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bg1"/>
                </a:solidFill>
              </a:rPr>
              <a:t>People follow Shamanism, Animism, Buddhism, Hinduism, Christianity, </a:t>
            </a:r>
            <a:r>
              <a:rPr lang="en-IN" sz="2400" b="1" dirty="0" err="1" smtClean="0">
                <a:solidFill>
                  <a:schemeClr val="bg1"/>
                </a:solidFill>
              </a:rPr>
              <a:t>Donyi-Poloism</a:t>
            </a:r>
            <a:r>
              <a:rPr lang="en-IN" sz="2400" b="1" dirty="0" smtClean="0">
                <a:solidFill>
                  <a:schemeClr val="bg1"/>
                </a:solidFill>
              </a:rPr>
              <a:t>, and Islam.</a:t>
            </a:r>
          </a:p>
          <a:p>
            <a:pPr algn="just">
              <a:buFont typeface="Wingdings" pitchFamily="2" charset="2"/>
              <a:buChar char="Ø"/>
            </a:pPr>
            <a:endParaRPr lang="en-IN" sz="2400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bg1"/>
                </a:solidFill>
              </a:rPr>
              <a:t>Do not have own written scripts, except Buddhist communities that too confined to Monastic use only.</a:t>
            </a:r>
          </a:p>
          <a:p>
            <a:pPr algn="just">
              <a:buFont typeface="Wingdings" pitchFamily="2" charset="2"/>
              <a:buChar char="Ø"/>
            </a:pPr>
            <a:endParaRPr lang="en-IN" sz="2400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bg1"/>
                </a:solidFill>
              </a:rPr>
              <a:t>Therefore, we have to dependent on various sources to understand the history of the state. </a:t>
            </a:r>
          </a:p>
          <a:p>
            <a:pPr algn="just"/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b="1" u="sng" dirty="0" smtClean="0"/>
              <a:t>SOURCES OF ARUNACHAL PRADESH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Sources of History of Arunachal Pradesh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Literary Sources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Religious Texts.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Travellers Account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Ahom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Buranjis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Colonial accounts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Archaeological Sources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Excavation.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Inscription.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Monuments.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Oral Sources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Folklore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Folktale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Myth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Legend, etc.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iter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800"/>
            <a:ext cx="3581400" cy="1295400"/>
          </a:xfrm>
          <a:prstGeom prst="rect">
            <a:avLst/>
          </a:prstGeom>
        </p:spPr>
      </p:pic>
      <p:pic>
        <p:nvPicPr>
          <p:cNvPr id="5" name="Picture 4" descr="malinith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48000"/>
            <a:ext cx="4114800" cy="1371600"/>
          </a:xfrm>
          <a:prstGeom prst="rect">
            <a:avLst/>
          </a:prstGeom>
        </p:spPr>
      </p:pic>
      <p:pic>
        <p:nvPicPr>
          <p:cNvPr id="6" name="Picture 5" descr="ro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572000"/>
            <a:ext cx="4343400" cy="22860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6200000">
            <a:off x="3314700" y="1866900"/>
            <a:ext cx="685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2819400" y="3581400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2743200" y="5181600"/>
            <a:ext cx="1219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676400"/>
          </a:xfrm>
        </p:spPr>
        <p:txBody>
          <a:bodyPr>
            <a:normAutofit/>
          </a:bodyPr>
          <a:lstStyle/>
          <a:p>
            <a:r>
              <a:rPr lang="en-IN" b="1" u="sng" dirty="0" smtClean="0"/>
              <a:t>ORIGIN AND MIGRATION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Origin and Migration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Eastern Zone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Khamti, Singpho,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Tangsa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Wancho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Nocte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Yobins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Migrated from Burma (Myanmar)</a:t>
            </a:r>
          </a:p>
          <a:p>
            <a:pPr marL="457200" indent="-457200">
              <a:buFont typeface="+mj-lt"/>
              <a:buAutoNum type="alphaLcParenR"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Central Zone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Adis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Galos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Nyishis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Apatanis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Tagins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Migrated from China and Tibet</a:t>
            </a:r>
          </a:p>
          <a:p>
            <a:pPr marL="457200" indent="-457200">
              <a:buFont typeface="+mj-lt"/>
              <a:buAutoNum type="alphaLcParenR"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Western  Zone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Monpas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Mijis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Akas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Migrated from Bhutan and Tibet.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yanm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207" y="761999"/>
            <a:ext cx="2095793" cy="2209801"/>
          </a:xfrm>
          <a:prstGeom prst="rect">
            <a:avLst/>
          </a:prstGeom>
        </p:spPr>
      </p:pic>
      <p:pic>
        <p:nvPicPr>
          <p:cNvPr id="5" name="Picture 4" descr="Ch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2971800"/>
            <a:ext cx="2108200" cy="1828800"/>
          </a:xfrm>
          <a:prstGeom prst="rect">
            <a:avLst/>
          </a:prstGeom>
        </p:spPr>
      </p:pic>
      <p:pic>
        <p:nvPicPr>
          <p:cNvPr id="6" name="Picture 5" descr="tib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876800"/>
            <a:ext cx="2209800" cy="1752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105400" y="2133600"/>
            <a:ext cx="1524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4800600" y="3886200"/>
            <a:ext cx="1981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ight Arrow 12"/>
          <p:cNvSpPr/>
          <p:nvPr/>
        </p:nvSpPr>
        <p:spPr>
          <a:xfrm>
            <a:off x="4876800" y="5486400"/>
            <a:ext cx="1600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676400"/>
          </a:xfrm>
        </p:spPr>
        <p:txBody>
          <a:bodyPr>
            <a:normAutofit/>
          </a:bodyPr>
          <a:lstStyle/>
          <a:p>
            <a:r>
              <a:rPr lang="en-IN" b="1" u="sng" dirty="0" smtClean="0"/>
              <a:t>SOCIETY AND 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p\Desktop\Img Folder\for ppt\2018073176.jpg"/>
          <p:cNvPicPr>
            <a:picLocks noChangeAspect="1" noChangeArrowheads="1"/>
          </p:cNvPicPr>
          <p:nvPr/>
        </p:nvPicPr>
        <p:blipFill>
          <a:blip r:embed="rId2">
            <a:lum bright="69000"/>
          </a:blip>
          <a:srcRect/>
          <a:stretch>
            <a:fillRect/>
          </a:stretch>
        </p:blipFill>
        <p:spPr bwMode="auto">
          <a:xfrm>
            <a:off x="4800600" y="2410884"/>
            <a:ext cx="4343400" cy="4474102"/>
          </a:xfrm>
          <a:prstGeom prst="rect">
            <a:avLst/>
          </a:prstGeom>
          <a:noFill/>
        </p:spPr>
      </p:pic>
      <p:pic>
        <p:nvPicPr>
          <p:cNvPr id="4098" name="Picture 2" descr="C:\Users\Hp\Desktop\Img Folder\for ppt\5517393912_0d4d2d0f47.jpg"/>
          <p:cNvPicPr>
            <a:picLocks noChangeAspect="1" noChangeArrowheads="1"/>
          </p:cNvPicPr>
          <p:nvPr/>
        </p:nvPicPr>
        <p:blipFill>
          <a:blip r:embed="rId3">
            <a:lum bright="70000"/>
          </a:blip>
          <a:srcRect/>
          <a:stretch>
            <a:fillRect/>
          </a:stretch>
        </p:blipFill>
        <p:spPr bwMode="auto">
          <a:xfrm>
            <a:off x="-1" y="0"/>
            <a:ext cx="4964873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Society and Culture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/>
              <a:t>Tribe endogamy and clan exogamy.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err="1" smtClean="0"/>
              <a:t>Patriarchical</a:t>
            </a:r>
            <a:r>
              <a:rPr lang="en-IN" sz="2000" b="1" dirty="0" smtClean="0"/>
              <a:t> society.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/>
              <a:t>Nuclear and </a:t>
            </a:r>
            <a:r>
              <a:rPr lang="en-IN" sz="2000" b="1" dirty="0" smtClean="0">
                <a:hlinkClick r:id="rId4" action="ppaction://hlinkfile"/>
              </a:rPr>
              <a:t>joint family</a:t>
            </a:r>
            <a:r>
              <a:rPr lang="en-IN" sz="2000" b="1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/>
              <a:t>Inheritance: (a) Immovable property to sons and (b) Movable property to daughters.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b="1" dirty="0" smtClean="0"/>
              <a:t>Festivals are mostly related to agriculture.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IN" sz="2000" b="1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724400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800" b="1" dirty="0" smtClean="0"/>
              <a:t>Dance are of different forms: a) Festival dance, (b) Ritual dance, (c) Recreational dance</a:t>
            </a:r>
            <a:r>
              <a:rPr lang="en-IN" sz="1800" b="1" dirty="0" smtClean="0">
                <a:hlinkClick r:id="rId5" action="ppaction://hlinkfile"/>
              </a:rPr>
              <a:t> </a:t>
            </a:r>
            <a:r>
              <a:rPr lang="en-IN" sz="1800" b="1" dirty="0" smtClean="0"/>
              <a:t>(d) Pantomime dance</a:t>
            </a:r>
            <a:r>
              <a:rPr lang="en-IN" sz="1800" b="1" dirty="0" smtClean="0">
                <a:hlinkClick r:id="rId6" action="ppaction://hlinkfile"/>
              </a:rPr>
              <a:t> </a:t>
            </a:r>
            <a:r>
              <a:rPr lang="en-IN" sz="1800" b="1" dirty="0" smtClean="0"/>
              <a:t>(e) War dance.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800" b="1" dirty="0" smtClean="0"/>
              <a:t>Marriage are of different types- Love, Arrange, Force, Elopement, Abduction, Raid and Counter Raid etc.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800" b="1" dirty="0" smtClean="0"/>
              <a:t>Female did not enjoy equal status in social, political and religious affairs of the society.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800" b="1" dirty="0" smtClean="0"/>
              <a:t>No social evil like sati, </a:t>
            </a:r>
            <a:r>
              <a:rPr lang="en-IN" sz="1800" b="1" i="1" dirty="0" err="1" smtClean="0"/>
              <a:t>purdha</a:t>
            </a:r>
            <a:r>
              <a:rPr lang="en-IN" sz="1800" b="1" dirty="0" smtClean="0"/>
              <a:t>, child infanticide, </a:t>
            </a:r>
            <a:r>
              <a:rPr lang="en-IN" sz="1800" b="1" i="1" dirty="0" smtClean="0"/>
              <a:t>dowry</a:t>
            </a:r>
            <a:r>
              <a:rPr lang="en-IN" sz="1800" b="1" dirty="0" smtClean="0"/>
              <a:t>, widow etc. were present. </a:t>
            </a:r>
          </a:p>
          <a:p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