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1"/>
  </p:notesMasterIdLst>
  <p:sldIdLst>
    <p:sldId id="256" r:id="rId2"/>
    <p:sldId id="284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FF"/>
    <a:srgbClr val="B34A3F"/>
    <a:srgbClr val="110A09"/>
    <a:srgbClr val="190701"/>
    <a:srgbClr val="FF9966"/>
    <a:srgbClr val="FF33CC"/>
    <a:srgbClr val="D5E135"/>
    <a:srgbClr val="FFFF99"/>
    <a:srgbClr val="F9A7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9422" autoAdjust="0"/>
  </p:normalViewPr>
  <p:slideViewPr>
    <p:cSldViewPr>
      <p:cViewPr>
        <p:scale>
          <a:sx n="44" d="100"/>
          <a:sy n="44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F6803-1D19-4719-8445-B690D25B1018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E7D1-B710-4D93-8A4D-A3779D02A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 bright="-16000" contrast="-18000"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D2D5E9-F205-4B4F-ADA2-42FB43525D3B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CD9657C-7448-473C-B634-4EA3EAED5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73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uuuuuhuhuh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10000" contrast="-20000"/>
          </a:blip>
          <a:srcRect/>
          <a:stretch>
            <a:fillRect/>
          </a:stretch>
        </p:blipFill>
        <p:spPr bwMode="auto">
          <a:xfrm>
            <a:off x="0" y="-1409700"/>
            <a:ext cx="11010900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STICK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1066800"/>
            <a:ext cx="1481403" cy="1397495"/>
          </a:xfrm>
          <a:prstGeom prst="rect">
            <a:avLst/>
          </a:prstGeom>
        </p:spPr>
      </p:pic>
      <p:pic>
        <p:nvPicPr>
          <p:cNvPr id="7" name="Picture 6" descr="logo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72600" y="-1066800"/>
            <a:ext cx="1314450" cy="1361209"/>
          </a:xfrm>
          <a:prstGeom prst="rect">
            <a:avLst/>
          </a:prstGeom>
        </p:spPr>
      </p:pic>
      <p:pic>
        <p:nvPicPr>
          <p:cNvPr id="10" name="Picture 9" descr="prana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685800"/>
            <a:ext cx="5486400" cy="46322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ving-presentation-at-3rd-BRICS-Young-Scientist-Conclaveyyy-1024x7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371600"/>
            <a:ext cx="5486400" cy="4039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3886200"/>
            <a:ext cx="29995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ANANG TADAR,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  <a:endParaRPr lang="en-US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Picture 3" descr="GOGGLEFORBLI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00200"/>
            <a:ext cx="28956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04800"/>
            <a:ext cx="75937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ORGANIC GREEN TEA</a:t>
            </a:r>
            <a:endParaRPr lang="en-US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Picture 3" descr="0008623_mishmi-hills-organic-certified-whole-leaf-green-tea-100-g_6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2667000" cy="2438400"/>
          </a:xfrm>
          <a:prstGeom prst="rect">
            <a:avLst/>
          </a:prstGeom>
          <a:ln>
            <a:solidFill>
              <a:srgbClr val="FF33CC"/>
            </a:solidFill>
          </a:ln>
        </p:spPr>
      </p:pic>
      <p:pic>
        <p:nvPicPr>
          <p:cNvPr id="5" name="Picture 4" descr="FAL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667000"/>
            <a:ext cx="3352800" cy="2209800"/>
          </a:xfrm>
          <a:prstGeom prst="ellipse">
            <a:avLst/>
          </a:prstGeom>
          <a:ln>
            <a:solidFill>
              <a:srgbClr val="FF33CC"/>
            </a:solidFill>
          </a:ln>
        </p:spPr>
      </p:pic>
      <p:pic>
        <p:nvPicPr>
          <p:cNvPr id="6" name="Picture 5" descr="WAKRO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733800"/>
            <a:ext cx="2667000" cy="2819400"/>
          </a:xfrm>
          <a:prstGeom prst="rect">
            <a:avLst/>
          </a:prstGeom>
          <a:ln>
            <a:solidFill>
              <a:srgbClr val="FF33CC"/>
            </a:solidFill>
          </a:ln>
        </p:spPr>
      </p:pic>
      <p:pic>
        <p:nvPicPr>
          <p:cNvPr id="7" name="Picture 6" descr="TANGSATEA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962400"/>
            <a:ext cx="2286000" cy="2590800"/>
          </a:xfrm>
          <a:prstGeom prst="rect">
            <a:avLst/>
          </a:prstGeom>
          <a:ln>
            <a:solidFill>
              <a:srgbClr val="FF33CC"/>
            </a:solidFill>
          </a:ln>
        </p:spPr>
      </p:pic>
      <p:pic>
        <p:nvPicPr>
          <p:cNvPr id="10" name="Picture 9" descr="roing-spring-green-tea-500x50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1295400"/>
            <a:ext cx="2057400" cy="1981200"/>
          </a:xfrm>
          <a:prstGeom prst="rect">
            <a:avLst/>
          </a:prstGeom>
          <a:ln>
            <a:solidFill>
              <a:srgbClr val="FF33CC"/>
            </a:solidFill>
          </a:ln>
        </p:spPr>
      </p:pic>
      <p:sp>
        <p:nvSpPr>
          <p:cNvPr id="11" name="Teardrop 10"/>
          <p:cNvSpPr/>
          <p:nvPr/>
        </p:nvSpPr>
        <p:spPr>
          <a:xfrm>
            <a:off x="3733800" y="1295400"/>
            <a:ext cx="2362200" cy="10668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DONYI POLO TEA ESTATE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29400" y="28194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RIOING SRING TEA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itary-napkin-machine-poised-to-generate-employ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3429000" cy="2514600"/>
          </a:xfrm>
          <a:prstGeom prst="rect">
            <a:avLst/>
          </a:prstGeom>
          <a:ln>
            <a:solidFill>
              <a:srgbClr val="FF33CC"/>
            </a:solidFill>
          </a:ln>
        </p:spPr>
      </p:pic>
      <p:pic>
        <p:nvPicPr>
          <p:cNvPr id="3" name="Picture 2" descr="Sanitary-Napkin-produc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600200"/>
            <a:ext cx="3962400" cy="2514600"/>
          </a:xfrm>
          <a:prstGeom prst="rect">
            <a:avLst/>
          </a:prstGeom>
          <a:ln>
            <a:solidFill>
              <a:srgbClr val="FF33CC"/>
            </a:solidFill>
          </a:ln>
        </p:spPr>
      </p:pic>
      <p:pic>
        <p:nvPicPr>
          <p:cNvPr id="4" name="Picture 3" descr="TWNNAPK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4419600"/>
            <a:ext cx="4000500" cy="2124075"/>
          </a:xfrm>
          <a:prstGeom prst="rect">
            <a:avLst/>
          </a:prstGeom>
          <a:ln>
            <a:solidFill>
              <a:srgbClr val="FF33CC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43000" y="0"/>
            <a:ext cx="680025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TRAINING AND PRODUCTION OF</a:t>
            </a:r>
          </a:p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SANITARY NAPKINS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920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12700" cmpd="sng">
                  <a:solidFill>
                    <a:srgbClr val="FF33CC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PLYWOOD PRODUCTION</a:t>
            </a:r>
            <a:endParaRPr lang="en-US" sz="4400" b="1" cap="none" spc="50" dirty="0">
              <a:ln w="12700" cmpd="sng">
                <a:solidFill>
                  <a:srgbClr val="FF33CC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 descr="PLYWO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3733800" cy="1981199"/>
          </a:xfrm>
          <a:prstGeom prst="rect">
            <a:avLst/>
          </a:prstGeom>
        </p:spPr>
      </p:pic>
      <p:pic>
        <p:nvPicPr>
          <p:cNvPr id="4" name="Picture 3" descr="bamboo-mat-board-500x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14400"/>
            <a:ext cx="3505200" cy="312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1600" y="3733800"/>
            <a:ext cx="26052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BAMBOO PLYWOOD</a:t>
            </a:r>
            <a:endParaRPr lang="en-US" sz="2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Picture 6" descr="NMSA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352800"/>
            <a:ext cx="3886200" cy="3505200"/>
          </a:xfrm>
          <a:prstGeom prst="rect">
            <a:avLst/>
          </a:prstGeom>
        </p:spPr>
      </p:pic>
      <p:pic>
        <p:nvPicPr>
          <p:cNvPr id="8" name="Picture 7" descr="NMSAI BLACK RI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91000"/>
            <a:ext cx="3352800" cy="266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5943600"/>
            <a:ext cx="8534400" cy="64633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NAMSAI ORGANIC SPECIES AND AGRICULTURE PRODUCT COMPANY LIMITED</a:t>
            </a:r>
            <a:endParaRPr lang="en-US" b="1" cap="none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PH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0" y="2819400"/>
            <a:ext cx="4052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ARTEFACTS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 descr="apatanida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400"/>
            <a:ext cx="2819400" cy="1943100"/>
          </a:xfrm>
          <a:prstGeom prst="ellipse">
            <a:avLst/>
          </a:prstGeom>
        </p:spPr>
      </p:pic>
      <p:pic>
        <p:nvPicPr>
          <p:cNvPr id="5" name="Picture 4" descr="BAMBOOBOTT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33400"/>
            <a:ext cx="2819400" cy="1905000"/>
          </a:xfrm>
          <a:prstGeom prst="ellipse">
            <a:avLst/>
          </a:prstGeom>
        </p:spPr>
      </p:pic>
      <p:pic>
        <p:nvPicPr>
          <p:cNvPr id="7" name="Picture 6" descr="craf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609600"/>
            <a:ext cx="2619375" cy="1743075"/>
          </a:xfrm>
          <a:prstGeom prst="ellipse">
            <a:avLst/>
          </a:prstGeom>
        </p:spPr>
      </p:pic>
      <p:pic>
        <p:nvPicPr>
          <p:cNvPr id="8" name="Picture 7" descr="taginda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3657600"/>
            <a:ext cx="3810000" cy="3200400"/>
          </a:xfrm>
          <a:prstGeom prst="ellipse">
            <a:avLst/>
          </a:prstGeom>
        </p:spPr>
      </p:pic>
      <p:pic>
        <p:nvPicPr>
          <p:cNvPr id="9" name="Picture 8" descr="mishmida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505200"/>
            <a:ext cx="2438400" cy="3352800"/>
          </a:xfrm>
          <a:prstGeom prst="ellipse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14600" cy="2743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440455" y="1826745"/>
            <a:ext cx="4110689" cy="3200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101224" y="542890"/>
            <a:ext cx="3585666" cy="249988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71800"/>
            <a:ext cx="2438400" cy="3886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886200"/>
            <a:ext cx="2514600" cy="2971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819400" y="381000"/>
            <a:ext cx="33938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2700" cmpd="sng">
                  <a:solidFill>
                    <a:srgbClr val="F9A7E4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TAI-KHAMTI-SINGPHO BAG</a:t>
            </a:r>
            <a:endParaRPr lang="en-US" b="1" spc="50" dirty="0">
              <a:ln w="12700" cmpd="sng">
                <a:solidFill>
                  <a:srgbClr val="F9A7E4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762000"/>
            <a:ext cx="21499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NOCTE GARMENT</a:t>
            </a:r>
            <a:endParaRPr lang="en-US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0" y="5867400"/>
            <a:ext cx="24529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50" dirty="0" smtClean="0">
                <a:ln w="12700" cmpd="sng">
                  <a:solidFill>
                    <a:srgbClr val="FF33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APATANI GARMENT</a:t>
            </a:r>
            <a:endParaRPr lang="en-US" b="1" cap="none" spc="50" dirty="0">
              <a:ln w="12700" cmpd="sng">
                <a:solidFill>
                  <a:srgbClr val="FF33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2420" y="2967335"/>
            <a:ext cx="2648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en-US" b="1" cap="none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9000" y="6172200"/>
            <a:ext cx="2603598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DCFD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MISSING  GARMENT</a:t>
            </a:r>
          </a:p>
        </p:txBody>
      </p:sp>
      <p:sp>
        <p:nvSpPr>
          <p:cNvPr id="16" name="Left Arrow 15"/>
          <p:cNvSpPr/>
          <p:nvPr/>
        </p:nvSpPr>
        <p:spPr>
          <a:xfrm>
            <a:off x="2438400" y="304800"/>
            <a:ext cx="3810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flipV="1">
            <a:off x="2438400" y="5715000"/>
            <a:ext cx="533400" cy="6096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096000" y="6019800"/>
            <a:ext cx="533400" cy="533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172200" y="685800"/>
            <a:ext cx="457200" cy="4572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19400" y="5105400"/>
            <a:ext cx="3276600" cy="381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50" dirty="0" smtClean="0">
                <a:ln w="12700" cmpd="sng">
                  <a:solidFill>
                    <a:srgbClr val="F9A7E4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SINGPHO GARMENT</a:t>
            </a:r>
            <a:endParaRPr lang="en-US" b="1" cap="none" spc="50" dirty="0">
              <a:ln w="12700" cmpd="sng">
                <a:solidFill>
                  <a:srgbClr val="F9A7E4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24200" cy="2819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2423" y="0"/>
            <a:ext cx="2821577" cy="27432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24200"/>
            <a:ext cx="2895600" cy="3733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048000"/>
            <a:ext cx="2667000" cy="3810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2055" name="AutoShape 7" descr="Nyishi Gale Wholesalers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nyish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0"/>
            <a:ext cx="2514600" cy="28194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Picture 7" descr="tagi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3048000"/>
            <a:ext cx="2997200" cy="381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2514600"/>
            <a:ext cx="3124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TANGSA GARMENT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352800" y="2438400"/>
            <a:ext cx="2590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NYISHI GARMENT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24600" y="2438400"/>
            <a:ext cx="2819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MISHMI  GARMENT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77000"/>
            <a:ext cx="2819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WANCHO GARMENT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00400" y="6477000"/>
            <a:ext cx="2971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TAGIN ATTIRE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477000" y="6553200"/>
            <a:ext cx="2667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ADI GARMENT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2667000" cy="3276600"/>
          </a:xfrm>
          <a:prstGeom prst="rect">
            <a:avLst/>
          </a:prstGeom>
        </p:spPr>
      </p:pic>
      <p:pic>
        <p:nvPicPr>
          <p:cNvPr id="3" name="Picture 2" descr="khamti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81000"/>
            <a:ext cx="2438400" cy="3352800"/>
          </a:xfrm>
          <a:prstGeom prst="rect">
            <a:avLst/>
          </a:prstGeom>
        </p:spPr>
      </p:pic>
      <p:pic>
        <p:nvPicPr>
          <p:cNvPr id="5" name="Picture 4" descr="a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733800"/>
            <a:ext cx="2819400" cy="2819400"/>
          </a:xfrm>
          <a:prstGeom prst="rect">
            <a:avLst/>
          </a:prstGeom>
        </p:spPr>
      </p:pic>
      <p:pic>
        <p:nvPicPr>
          <p:cNvPr id="6" name="Picture 5" descr="chakm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657600"/>
            <a:ext cx="3429000" cy="2781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H="1" flipV="1">
            <a:off x="381000" y="3276600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GALO GARMENT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81400" y="3352800"/>
            <a:ext cx="2514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KHAMTI ATTIRE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4191000"/>
            <a:ext cx="2514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MONPA ATTIRE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6477000"/>
            <a:ext cx="152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6172200"/>
            <a:ext cx="2743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AKA ATTIRE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10000" y="6096000"/>
            <a:ext cx="3505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CHAKMA ATTIRE</a:t>
            </a:r>
            <a:endParaRPr lang="en-US" dirty="0"/>
          </a:p>
        </p:txBody>
      </p:sp>
      <p:pic>
        <p:nvPicPr>
          <p:cNvPr id="4" name="Picture 3" descr="monp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04800"/>
            <a:ext cx="22860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HEADGEARS OF DIFFERENT TRIBES</a:t>
            </a:r>
            <a:endParaRPr lang="en-US" sz="4000" b="1" cap="none" spc="5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 descr="AD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286000" cy="2057400"/>
          </a:xfrm>
          <a:prstGeom prst="ellipse">
            <a:avLst/>
          </a:prstGeom>
        </p:spPr>
      </p:pic>
      <p:pic>
        <p:nvPicPr>
          <p:cNvPr id="4" name="Picture 3" descr="BYOP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914400"/>
            <a:ext cx="2743200" cy="2209800"/>
          </a:xfrm>
          <a:prstGeom prst="ellipse">
            <a:avLst/>
          </a:prstGeom>
        </p:spPr>
      </p:pic>
      <p:pic>
        <p:nvPicPr>
          <p:cNvPr id="5" name="Picture 4" descr="NOCTE HEADG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895600"/>
            <a:ext cx="2971800" cy="2286000"/>
          </a:xfrm>
          <a:prstGeom prst="ellipse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9906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1371600" y="44958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HMI HDG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057400"/>
            <a:ext cx="1676400" cy="2133600"/>
          </a:xfrm>
          <a:prstGeom prst="ellipse">
            <a:avLst/>
          </a:prstGeom>
        </p:spPr>
      </p:pic>
      <p:pic>
        <p:nvPicPr>
          <p:cNvPr id="9" name="Picture 8" descr="WANCHO HDG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2667000"/>
            <a:ext cx="2590800" cy="2362200"/>
          </a:xfrm>
          <a:prstGeom prst="ellipse">
            <a:avLst/>
          </a:prstGeom>
        </p:spPr>
      </p:pic>
      <p:pic>
        <p:nvPicPr>
          <p:cNvPr id="10" name="Picture 9" descr="LISHUHDG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3352800"/>
            <a:ext cx="1752600" cy="2286000"/>
          </a:xfrm>
          <a:prstGeom prst="ellipse">
            <a:avLst/>
          </a:prstGeom>
        </p:spPr>
      </p:pic>
      <p:pic>
        <p:nvPicPr>
          <p:cNvPr id="11" name="Picture 10" descr="istockphoto-475326289-1024x102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048000"/>
            <a:ext cx="1600200" cy="2286000"/>
          </a:xfrm>
          <a:prstGeom prst="ellipse">
            <a:avLst/>
          </a:prstGeom>
        </p:spPr>
      </p:pic>
      <p:pic>
        <p:nvPicPr>
          <p:cNvPr id="12" name="Picture 11" descr="MONPAHA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72200" y="5130800"/>
            <a:ext cx="2971800" cy="1727200"/>
          </a:xfrm>
          <a:prstGeom prst="ellipse">
            <a:avLst/>
          </a:prstGeom>
        </p:spPr>
      </p:pic>
      <p:pic>
        <p:nvPicPr>
          <p:cNvPr id="13" name="Picture 12" descr="NYSHDGR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5800" y="5362575"/>
            <a:ext cx="2057400" cy="1495425"/>
          </a:xfrm>
          <a:prstGeom prst="ellipse">
            <a:avLst/>
          </a:prstGeom>
        </p:spPr>
      </p:pic>
      <p:pic>
        <p:nvPicPr>
          <p:cNvPr id="15" name="Picture 14" descr="SINHEADGEAR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4201" y="5105400"/>
            <a:ext cx="1447800" cy="1752600"/>
          </a:xfrm>
          <a:prstGeom prst="ellipse">
            <a:avLst/>
          </a:prstGeom>
        </p:spPr>
      </p:pic>
      <p:pic>
        <p:nvPicPr>
          <p:cNvPr id="16" name="Picture 15" descr="SINHSG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4953000"/>
            <a:ext cx="2667000" cy="1905000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0"/>
            <a:ext cx="8077200" cy="1143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SELFHELP GROUPS ,OTHER GROUPS UNDER GOVT. SCHEMES AND  </a:t>
            </a:r>
            <a:r>
              <a:rPr lang="en-US" sz="2400" dirty="0" smtClean="0"/>
              <a:t>NGOs</a:t>
            </a:r>
            <a:endParaRPr lang="en-US" sz="2000" dirty="0" smtClean="0"/>
          </a:p>
          <a:p>
            <a:pPr algn="ctr"/>
            <a:endParaRPr lang="en-US" sz="20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672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WOM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797" y="1295401"/>
            <a:ext cx="2895601" cy="3048000"/>
          </a:xfrm>
          <a:prstGeom prst="rect">
            <a:avLst/>
          </a:prstGeom>
        </p:spPr>
      </p:pic>
      <p:pic>
        <p:nvPicPr>
          <p:cNvPr id="6" name="Picture 5" descr="IMG_52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00" y="1295400"/>
            <a:ext cx="3771900" cy="2676525"/>
          </a:xfrm>
          <a:prstGeom prst="teardrop">
            <a:avLst/>
          </a:prstGeom>
        </p:spPr>
      </p:pic>
      <p:pic>
        <p:nvPicPr>
          <p:cNvPr id="7" name="Picture 6" descr="exp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2000"/>
            <a:ext cx="3524250" cy="2286000"/>
          </a:xfrm>
          <a:prstGeom prst="teardrop">
            <a:avLst/>
          </a:prstGeom>
        </p:spPr>
      </p:pic>
      <p:pic>
        <p:nvPicPr>
          <p:cNvPr id="8" name="Picture 7" descr="musicfestst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2590800"/>
            <a:ext cx="2971800" cy="2438400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381000" y="304800"/>
            <a:ext cx="3048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304800"/>
            <a:ext cx="13821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</a:rPr>
              <a:t>NREGA</a:t>
            </a:r>
            <a:endParaRPr lang="en-US" sz="2800" b="1" cap="none" spc="0" dirty="0">
              <a:ln w="10541" cmpd="sng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381000" y="914400"/>
            <a:ext cx="3810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914400"/>
            <a:ext cx="18565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NERCORMP</a:t>
            </a:r>
            <a:endParaRPr lang="en-US" sz="2400" b="1" cap="none" spc="0" dirty="0">
              <a:ln w="10541" cmpd="sng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457200" y="1524000"/>
            <a:ext cx="381000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92420" y="2967335"/>
            <a:ext cx="12715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127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SABKI  </a:t>
            </a:r>
            <a:endParaRPr lang="en-US" sz="2400" b="1" cap="none" spc="50" dirty="0">
              <a:ln w="12700" cmpd="sng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304800"/>
            <a:ext cx="58448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CANE AND BAMBOO PRODUCTS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 descr="BAMBOO AND CA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581400" cy="2057400"/>
          </a:xfrm>
          <a:prstGeom prst="rect">
            <a:avLst/>
          </a:prstGeom>
        </p:spPr>
      </p:pic>
      <p:pic>
        <p:nvPicPr>
          <p:cNvPr id="4" name="Picture 3" descr="BAMBOO PRODUC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914400"/>
            <a:ext cx="2133600" cy="1905000"/>
          </a:xfrm>
          <a:prstGeom prst="rect">
            <a:avLst/>
          </a:prstGeom>
        </p:spPr>
      </p:pic>
      <p:pic>
        <p:nvPicPr>
          <p:cNvPr id="5" name="Picture 4" descr="images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4400"/>
            <a:ext cx="3505200" cy="2133600"/>
          </a:xfrm>
          <a:prstGeom prst="ellipse">
            <a:avLst/>
          </a:prstGeom>
        </p:spPr>
      </p:pic>
      <p:pic>
        <p:nvPicPr>
          <p:cNvPr id="6" name="Picture 5" descr="images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2971800"/>
            <a:ext cx="2200275" cy="1524000"/>
          </a:xfrm>
          <a:prstGeom prst="rect">
            <a:avLst/>
          </a:prstGeom>
        </p:spPr>
      </p:pic>
      <p:pic>
        <p:nvPicPr>
          <p:cNvPr id="8" name="Picture 7" descr="pangcraf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85800"/>
            <a:ext cx="3048000" cy="2209800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45720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2895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7000" y="46482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29718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6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43000" y="304800"/>
            <a:ext cx="11582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CARPET MASKS AND WOOD-BAMBOO CURVINGS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 descr="cc5820b9c747a5e3c7a2bfa7450515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2819400" cy="2057400"/>
          </a:xfrm>
          <a:prstGeom prst="rect">
            <a:avLst/>
          </a:prstGeom>
        </p:spPr>
      </p:pic>
      <p:pic>
        <p:nvPicPr>
          <p:cNvPr id="4" name="Picture 3" descr="Description-_Tibetan_carpet_weavers_from_Nepal_demonstrate_their_skills_during_the_2002_Smithsonian_Folklife_Festival_featuring_The_Silk_Road._(25481002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838200"/>
            <a:ext cx="2971800" cy="2133600"/>
          </a:xfrm>
          <a:prstGeom prst="rect">
            <a:avLst/>
          </a:prstGeom>
        </p:spPr>
      </p:pic>
      <p:pic>
        <p:nvPicPr>
          <p:cNvPr id="5" name="Picture 4" descr="CURNING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087" y="3048000"/>
            <a:ext cx="2409825" cy="2286000"/>
          </a:xfrm>
          <a:prstGeom prst="rect">
            <a:avLst/>
          </a:prstGeom>
        </p:spPr>
      </p:pic>
      <p:pic>
        <p:nvPicPr>
          <p:cNvPr id="6" name="Picture 5" descr="craft-centre-emporium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200400"/>
            <a:ext cx="3124200" cy="1905000"/>
          </a:xfrm>
          <a:prstGeom prst="rect">
            <a:avLst/>
          </a:prstGeom>
        </p:spPr>
      </p:pic>
      <p:pic>
        <p:nvPicPr>
          <p:cNvPr id="7" name="Picture 6" descr="download (2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914400"/>
            <a:ext cx="2895600" cy="2057400"/>
          </a:xfrm>
          <a:prstGeom prst="rect">
            <a:avLst/>
          </a:prstGeom>
        </p:spPr>
      </p:pic>
      <p:pic>
        <p:nvPicPr>
          <p:cNvPr id="8" name="Picture 7" descr="mask-dance-festiv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048000"/>
            <a:ext cx="3200400" cy="2438400"/>
          </a:xfrm>
          <a:prstGeom prst="rect">
            <a:avLst/>
          </a:prstGeom>
        </p:spPr>
      </p:pic>
      <p:pic>
        <p:nvPicPr>
          <p:cNvPr id="9" name="Picture 8" descr="download (7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4876800"/>
            <a:ext cx="2514600" cy="1981200"/>
          </a:xfrm>
          <a:prstGeom prst="ellipse">
            <a:avLst/>
          </a:prstGeom>
        </p:spPr>
      </p:pic>
      <p:pic>
        <p:nvPicPr>
          <p:cNvPr id="10" name="Picture 9" descr="download (3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257800"/>
            <a:ext cx="2857500" cy="1600200"/>
          </a:xfrm>
          <a:prstGeom prst="ellipse">
            <a:avLst/>
          </a:prstGeom>
        </p:spPr>
      </p:pic>
      <p:pic>
        <p:nvPicPr>
          <p:cNvPr id="11" name="Picture 10" descr="download (6)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5334000"/>
            <a:ext cx="2438400" cy="1524000"/>
          </a:xfrm>
          <a:prstGeom prst="ellipse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31550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AGRICULTURAL </a:t>
            </a:r>
            <a:r>
              <a:rPr lang="en-US" sz="3200" b="1" dirty="0" smtClean="0">
                <a:ln w="31550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WASTE  TO  HANDCRAFTS</a:t>
            </a:r>
            <a:endParaRPr lang="en-US" sz="3200" b="1" dirty="0">
              <a:ln w="31550" cmpd="sng">
                <a:solidFill>
                  <a:schemeClr val="accent6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3657600" cy="3124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2672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4114800"/>
            <a:ext cx="472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images (5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1219200"/>
            <a:ext cx="2895600" cy="2466975"/>
          </a:xfrm>
          <a:prstGeom prst="ellipse">
            <a:avLst/>
          </a:prstGeom>
        </p:spPr>
      </p:pic>
      <p:pic>
        <p:nvPicPr>
          <p:cNvPr id="10" name="Picture 9" descr="cardamom-1475580321-2432504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143000"/>
            <a:ext cx="2667000" cy="2743200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1000"/>
            <a:ext cx="3886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04800"/>
            <a:ext cx="4343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19200" y="457200"/>
            <a:ext cx="114738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B0F0"/>
                </a:solidFill>
              </a:rPr>
              <a:t>TECHNICAL AND INDUSTRIAL INSTITUTES IN</a:t>
            </a:r>
          </a:p>
          <a:p>
            <a:pPr algn="ctr"/>
            <a:r>
              <a:rPr lang="en-US" sz="3200" b="1" dirty="0" smtClean="0">
                <a:ln/>
                <a:solidFill>
                  <a:srgbClr val="00B0F0"/>
                </a:solidFill>
              </a:rPr>
              <a:t> ARUNACHAL PRADESH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730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828800"/>
            <a:ext cx="5045933" cy="372409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5 ENGINEERING COLLEGES :</a:t>
            </a:r>
          </a:p>
          <a:p>
            <a:pPr algn="ctr"/>
            <a:endParaRPr lang="en-US" sz="2800" b="1" dirty="0" smtClean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NIT ARUNACHAL PRADESH</a:t>
            </a:r>
          </a:p>
          <a:p>
            <a:pPr algn="just"/>
            <a:r>
              <a:rPr lang="en-US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   NERIST   </a:t>
            </a:r>
          </a:p>
          <a:p>
            <a:pPr algn="just"/>
            <a:r>
              <a:rPr lang="en-US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   RGU</a:t>
            </a:r>
          </a:p>
          <a:p>
            <a:pPr algn="just"/>
            <a:r>
              <a:rPr lang="en-US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   ARUNACHAL UNIVERSITY</a:t>
            </a:r>
          </a:p>
          <a:p>
            <a:pPr algn="just"/>
            <a:r>
              <a:rPr lang="en-US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   HIMALAYA UNIVERSITY</a:t>
            </a:r>
          </a:p>
          <a:p>
            <a:pPr algn="just"/>
            <a:endParaRPr lang="en-US" b="1" dirty="0" smtClean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en-US" sz="2000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POLYTECHICS OR </a:t>
            </a:r>
          </a:p>
          <a:p>
            <a:pPr algn="just"/>
            <a:r>
              <a:rPr lang="en-US" sz="2000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INDUSTRIAL TRAINING INSTITUTE : </a:t>
            </a:r>
            <a:r>
              <a:rPr lang="en-US" sz="2800" b="1" dirty="0" smtClean="0">
                <a:ln/>
                <a:solidFill>
                  <a:schemeClr val="accent5">
                    <a:lumMod val="20000"/>
                    <a:lumOff val="80000"/>
                  </a:schemeClr>
                </a:solidFill>
              </a:rPr>
              <a:t>11</a:t>
            </a:r>
            <a:endParaRPr lang="en-US" sz="2000" b="1" dirty="0" smtClean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457200" indent="-457200" algn="ctr"/>
            <a:endParaRPr lang="en-US" sz="2400" b="1" dirty="0" smtClean="0">
              <a:ln/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9600" y="1828800"/>
            <a:ext cx="609600" cy="45720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85800" y="4343400"/>
            <a:ext cx="609600" cy="45720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914400"/>
            <a:ext cx="5152372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rgbClr val="0066FF"/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AATMA NIRBHAR BHARAT : 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rgbClr val="0066FF"/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“</a:t>
            </a:r>
            <a:r>
              <a:rPr lang="en-US" sz="2000" b="1" spc="50" dirty="0" smtClean="0">
                <a:ln w="12700" cmpd="sng">
                  <a:solidFill>
                    <a:srgbClr val="0066FF"/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LOCAL  KE LIYE VOCAL” </a:t>
            </a:r>
            <a:endParaRPr lang="en-US" sz="2800" b="1" cap="none" spc="50" dirty="0">
              <a:ln w="12700" cmpd="sng">
                <a:solidFill>
                  <a:srgbClr val="0066FF"/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200400"/>
            <a:ext cx="4419600" cy="1508105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smtClean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ARUNACHAL PRADESH ENTREPRENEURSHIP CHALLENGE </a:t>
            </a:r>
            <a:endParaRPr lang="en-US" sz="3600" b="1" cap="none" spc="0" dirty="0">
              <a:ln w="12700" cmpd="sng">
                <a:solidFill>
                  <a:srgbClr val="00B0F0"/>
                </a:solidFill>
                <a:prstDash val="solid"/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Chevron 3"/>
          <p:cNvSpPr/>
          <p:nvPr/>
        </p:nvSpPr>
        <p:spPr>
          <a:xfrm>
            <a:off x="1143000" y="990600"/>
            <a:ext cx="457200" cy="3810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1219200" y="3276600"/>
            <a:ext cx="457200" cy="3810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4600" y="1066800"/>
            <a:ext cx="24945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SERICULTURE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1066800"/>
            <a:ext cx="26228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PISCICULTURE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23246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APICULTURE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 descr="Harvesting-of-fishes-from-integrated-rice-fish-farming-in-Ziro-valley-of-Arunach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86000"/>
            <a:ext cx="2743200" cy="2667000"/>
          </a:xfrm>
          <a:prstGeom prst="rect">
            <a:avLst/>
          </a:prstGeom>
        </p:spPr>
      </p:pic>
      <p:pic>
        <p:nvPicPr>
          <p:cNvPr id="7" name="Picture 6" descr="APICUL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2743200" cy="2590800"/>
          </a:xfrm>
          <a:prstGeom prst="rect">
            <a:avLst/>
          </a:prstGeom>
        </p:spPr>
      </p:pic>
      <p:pic>
        <p:nvPicPr>
          <p:cNvPr id="8" name="Picture 7" descr="images (7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209800"/>
            <a:ext cx="32004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87943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12700" cmpd="sng">
                  <a:solidFill>
                    <a:srgbClr val="FF33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HORTICULTURAL PRODUCTS</a:t>
            </a:r>
            <a:endParaRPr lang="en-US" sz="4800" b="1" cap="none" spc="50" dirty="0">
              <a:ln w="12700" cmpd="sng">
                <a:solidFill>
                  <a:srgbClr val="FF33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 descr="KI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3048000" cy="2819400"/>
          </a:xfrm>
          <a:prstGeom prst="rect">
            <a:avLst/>
          </a:prstGeom>
        </p:spPr>
      </p:pic>
      <p:pic>
        <p:nvPicPr>
          <p:cNvPr id="4" name="Picture 3" descr="3regorange_2106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600"/>
            <a:ext cx="3048000" cy="2819400"/>
          </a:xfrm>
          <a:prstGeom prst="ellipse">
            <a:avLst/>
          </a:prstGeom>
        </p:spPr>
      </p:pic>
      <p:pic>
        <p:nvPicPr>
          <p:cNvPr id="5" name="Picture 4" descr="eastmojo_2020-07_a69a2c83-d24b-47f9-97df-3da586370211_IMG_20200706_WA0010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914400"/>
            <a:ext cx="3276600" cy="2743201"/>
          </a:xfrm>
          <a:prstGeom prst="ellipse">
            <a:avLst/>
          </a:prstGeom>
        </p:spPr>
      </p:pic>
      <p:pic>
        <p:nvPicPr>
          <p:cNvPr id="6" name="Picture 5" descr="7e87cd2162f26707ee757c275381cf077957b16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181475"/>
            <a:ext cx="2819400" cy="2676525"/>
          </a:xfrm>
          <a:prstGeom prst="rect">
            <a:avLst/>
          </a:prstGeom>
        </p:spPr>
      </p:pic>
      <p:pic>
        <p:nvPicPr>
          <p:cNvPr id="7" name="Picture 6" descr="apple-orchards-pick-your-ow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3200400"/>
            <a:ext cx="4114800" cy="2209800"/>
          </a:xfrm>
          <a:prstGeom prst="ellipse">
            <a:avLst/>
          </a:prstGeom>
        </p:spPr>
      </p:pic>
      <p:pic>
        <p:nvPicPr>
          <p:cNvPr id="8" name="Picture 7" descr="images (6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1066800"/>
            <a:ext cx="2457450" cy="2057399"/>
          </a:xfrm>
          <a:prstGeom prst="rect">
            <a:avLst/>
          </a:prstGeom>
        </p:spPr>
      </p:pic>
      <p:pic>
        <p:nvPicPr>
          <p:cNvPr id="9" name="Picture 8" descr="cardamom-1475580321-2432504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5486400"/>
            <a:ext cx="32004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914400"/>
            <a:ext cx="7010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st="60007" dir="5400000" sy="-100000" algn="bl" rotWithShape="0"/>
                </a:effectLst>
              </a:rPr>
              <a:t>JAI HIND</a:t>
            </a:r>
            <a:endParaRPr lang="en-US" sz="80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200" y="3429000"/>
            <a:ext cx="4461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AND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4648200"/>
            <a:ext cx="46955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 bright="-16000" contrast="-18000"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029200"/>
            <a:ext cx="3962400" cy="1828800"/>
          </a:xfrm>
        </p:spPr>
        <p:txBody>
          <a:bodyPr>
            <a:normAutofit/>
          </a:bodyPr>
          <a:lstStyle/>
          <a:p>
            <a:endParaRPr lang="en-US" sz="1800" dirty="0" smtClean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066800"/>
            <a:ext cx="8686800" cy="1829761"/>
          </a:xfrm>
        </p:spPr>
        <p:txBody>
          <a:bodyPr/>
          <a:lstStyle/>
          <a:p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99"/>
                </a:solidFill>
              </a:rPr>
              <a:t>On 20</a:t>
            </a:r>
            <a:r>
              <a:rPr lang="en-US" sz="1800" baseline="30000" dirty="0" smtClean="0">
                <a:solidFill>
                  <a:srgbClr val="000099"/>
                </a:solidFill>
              </a:rPr>
              <a:t>th</a:t>
            </a:r>
            <a:r>
              <a:rPr lang="en-US" sz="1800" dirty="0" smtClean="0">
                <a:solidFill>
                  <a:srgbClr val="000099"/>
                </a:solidFill>
              </a:rPr>
              <a:t> of Febraury,1987, Arunachal Pradesh became a state with 5 districts : </a:t>
            </a:r>
            <a:r>
              <a:rPr lang="en-US" sz="1800" dirty="0" err="1" smtClean="0">
                <a:solidFill>
                  <a:srgbClr val="000099"/>
                </a:solidFill>
              </a:rPr>
              <a:t>Kameng</a:t>
            </a:r>
            <a:r>
              <a:rPr lang="en-US" sz="1800" dirty="0" smtClean="0">
                <a:solidFill>
                  <a:srgbClr val="000099"/>
                </a:solidFill>
              </a:rPr>
              <a:t> , </a:t>
            </a:r>
            <a:r>
              <a:rPr lang="en-US" sz="1800" dirty="0" err="1" smtClean="0">
                <a:solidFill>
                  <a:srgbClr val="000099"/>
                </a:solidFill>
              </a:rPr>
              <a:t>Subansiri</a:t>
            </a:r>
            <a:r>
              <a:rPr lang="en-US" sz="1800" dirty="0" smtClean="0">
                <a:solidFill>
                  <a:srgbClr val="000099"/>
                </a:solidFill>
              </a:rPr>
              <a:t>, Siang, </a:t>
            </a:r>
            <a:r>
              <a:rPr lang="en-US" sz="1800" dirty="0" err="1" smtClean="0">
                <a:solidFill>
                  <a:srgbClr val="000099"/>
                </a:solidFill>
              </a:rPr>
              <a:t>Lohit</a:t>
            </a:r>
            <a:r>
              <a:rPr lang="en-US" sz="1800" dirty="0" smtClean="0">
                <a:solidFill>
                  <a:srgbClr val="000099"/>
                </a:solidFill>
              </a:rPr>
              <a:t> and </a:t>
            </a:r>
            <a:r>
              <a:rPr lang="en-US" sz="1800" dirty="0" err="1" smtClean="0">
                <a:solidFill>
                  <a:srgbClr val="000099"/>
                </a:solidFill>
              </a:rPr>
              <a:t>Tirap</a:t>
            </a:r>
            <a:r>
              <a:rPr lang="en-US" sz="1800" dirty="0" smtClean="0">
                <a:solidFill>
                  <a:srgbClr val="000099"/>
                </a:solidFill>
              </a:rPr>
              <a:t>.       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prstTxWarp prst="textPlain">
              <a:avLst>
                <a:gd name="adj" fmla="val 49630"/>
              </a:avLst>
            </a:prstTxWarp>
            <a:noAutofit/>
          </a:bodyPr>
          <a:lstStyle/>
          <a:p>
            <a:r>
              <a:rPr lang="en-US" sz="4400" dirty="0" smtClean="0">
                <a:ln w="10541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B34A3F"/>
                </a:solidFill>
                <a:effectLst>
                  <a:reflection blurRad="6350" stA="55000" endA="50" endPos="85000" dir="5400000" sy="-100000" algn="bl" rotWithShape="0"/>
                </a:effectLst>
              </a:rPr>
              <a:t>EVOLUNARY</a:t>
            </a:r>
            <a:r>
              <a:rPr lang="en-US" sz="2400" dirty="0" smtClean="0">
                <a:ln w="10541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B34A3F"/>
                </a:solidFill>
                <a:effectLst>
                  <a:reflection blurRad="6350" stA="55000" endA="50" endPos="85000" dir="5400000" sy="-100000" algn="bl" rotWithShape="0"/>
                </a:effectLst>
              </a:rPr>
              <a:t> MAP OF ARUNACHAL PRADESH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A09"/>
                </a:solidFill>
                <a:effectLst>
                  <a:reflection blurRad="6350" stA="55000" endA="50" endPos="85000" dir="5400000" sy="-100000" algn="bl" rotWithShape="0"/>
                </a:effectLst>
              </a:rPr>
              <a:t/>
            </a:r>
            <a:b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A09"/>
                </a:solidFill>
                <a:effectLst>
                  <a:reflection blurRad="6350" stA="55000" endA="50" endPos="85000" dir="5400000" sy="-100000" algn="bl" rotWithShape="0"/>
                </a:effectLst>
              </a:rPr>
            </a:br>
            <a:endParaRPr lang="en-US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A09"/>
              </a:solidFill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11" name="Picture 10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14600"/>
            <a:ext cx="8305800" cy="43433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66FF"/>
                </a:solidFill>
              </a:rPr>
              <a:t>NEW MAP OF ARUNACHAL PRADESH:</a:t>
            </a:r>
            <a:br>
              <a:rPr lang="en-US" sz="3200" dirty="0" smtClean="0">
                <a:solidFill>
                  <a:srgbClr val="0066FF"/>
                </a:solidFill>
              </a:rPr>
            </a:br>
            <a:r>
              <a:rPr lang="en-US" sz="1800" dirty="0" smtClean="0">
                <a:solidFill>
                  <a:srgbClr val="0066FF"/>
                </a:solidFill>
              </a:rPr>
              <a:t>Currently here are 25 district.</a:t>
            </a:r>
            <a:endParaRPr lang="en-US" sz="3200" dirty="0">
              <a:solidFill>
                <a:srgbClr val="0066FF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85800"/>
            <a:ext cx="8763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EMERGING ARUNACHAL PRADESH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3352800"/>
            <a:ext cx="67818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   ENTREPRENEURS  AND  STARTUPS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219200"/>
            <a:ext cx="7924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50800"/>
                <a:solidFill>
                  <a:srgbClr val="FFFF00"/>
                </a:solidFill>
                <a:effectLst/>
              </a:rPr>
              <a:t>PUBLIC</a:t>
            </a:r>
            <a:r>
              <a:rPr lang="en-US" sz="3600" b="1" cap="none" spc="0" dirty="0" smtClean="0">
                <a:ln w="50800"/>
                <a:solidFill>
                  <a:srgbClr val="FFFF00"/>
                </a:solidFill>
                <a:effectLst/>
              </a:rPr>
              <a:t> SERVICE PROVIDING APPS</a:t>
            </a:r>
            <a:endParaRPr lang="en-US" sz="3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381000" y="1295400"/>
            <a:ext cx="457200" cy="30480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1143000" y="2133600"/>
            <a:ext cx="381000" cy="228600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2057400"/>
            <a:ext cx="3352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TRIP TO ANYWHERE</a:t>
            </a:r>
            <a:endParaRPr lang="en-US" dirty="0"/>
          </a:p>
        </p:txBody>
      </p:sp>
      <p:sp>
        <p:nvSpPr>
          <p:cNvPr id="8" name="Chevron 7"/>
          <p:cNvSpPr/>
          <p:nvPr/>
        </p:nvSpPr>
        <p:spPr>
          <a:xfrm>
            <a:off x="1143000" y="2895600"/>
            <a:ext cx="381000" cy="228600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2819400"/>
            <a:ext cx="3276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HUNGRY JI</a:t>
            </a:r>
            <a:endParaRPr lang="en-US" dirty="0"/>
          </a:p>
        </p:txBody>
      </p:sp>
      <p:sp>
        <p:nvSpPr>
          <p:cNvPr id="10" name="Chevron 9"/>
          <p:cNvSpPr/>
          <p:nvPr/>
        </p:nvSpPr>
        <p:spPr>
          <a:xfrm>
            <a:off x="1143000" y="3657600"/>
            <a:ext cx="381000" cy="228600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3505200"/>
            <a:ext cx="3276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Dukan</a:t>
            </a:r>
            <a:r>
              <a:rPr lang="en-US" dirty="0" smtClean="0"/>
              <a:t> dada</a:t>
            </a: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>
            <a:off x="1219200" y="4343400"/>
            <a:ext cx="381000" cy="228600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4191000"/>
            <a:ext cx="3276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 Tell Us</a:t>
            </a:r>
            <a:endParaRPr lang="en-US" dirty="0"/>
          </a:p>
        </p:txBody>
      </p:sp>
      <p:sp>
        <p:nvSpPr>
          <p:cNvPr id="15" name="Chevron 14"/>
          <p:cNvSpPr/>
          <p:nvPr/>
        </p:nvSpPr>
        <p:spPr>
          <a:xfrm>
            <a:off x="1219200" y="5029200"/>
            <a:ext cx="381000" cy="228600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4953000"/>
            <a:ext cx="3276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MeeBuddy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33400"/>
            <a:ext cx="58804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ENTREPRENEURS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 descr="0022487_spice-ziro-red-ball-chilli-pickle-200g_6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600200"/>
            <a:ext cx="2362200" cy="2362200"/>
          </a:xfrm>
          <a:prstGeom prst="rect">
            <a:avLst/>
          </a:prstGeom>
          <a:ln>
            <a:solidFill>
              <a:srgbClr val="F9A7E4"/>
            </a:solidFill>
          </a:ln>
        </p:spPr>
      </p:pic>
      <p:pic>
        <p:nvPicPr>
          <p:cNvPr id="6" name="Picture 5" descr="0004451_chicken-yormii-non-veg-pack-of-2-120-g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24000"/>
            <a:ext cx="2362200" cy="3487119"/>
          </a:xfrm>
          <a:prstGeom prst="rect">
            <a:avLst/>
          </a:prstGeom>
          <a:ln>
            <a:solidFill>
              <a:srgbClr val="F9A7E4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781800" y="2286000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S</a:t>
            </a:r>
            <a:r>
              <a:rPr lang="en-US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PICE </a:t>
            </a:r>
            <a:r>
              <a:rPr lang="en-US" sz="3200" b="1" spc="50" dirty="0" err="1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z</a:t>
            </a:r>
            <a:r>
              <a:rPr lang="en-US" b="1" spc="50" dirty="0" err="1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IRO</a:t>
            </a:r>
            <a:endParaRPr lang="en-US" sz="2800" b="1" spc="50" dirty="0">
              <a:ln w="12700" cmpd="sng">
                <a:solidFill>
                  <a:srgbClr val="E8B7B7">
                    <a:satMod val="120000"/>
                    <a:shade val="80000"/>
                  </a:srgbClr>
                </a:solidFill>
                <a:prstDash val="solid"/>
              </a:ln>
              <a:solidFill>
                <a:srgbClr val="E8B7B7">
                  <a:tint val="1000"/>
                </a:srgbClr>
              </a:solidFill>
              <a:effectLst>
                <a:glow rad="53100">
                  <a:srgbClr val="E8B7B7">
                    <a:satMod val="180000"/>
                    <a:alpha val="30000"/>
                  </a:srgbClr>
                </a:glow>
              </a:effectLst>
            </a:endParaRPr>
          </a:p>
        </p:txBody>
      </p:sp>
      <p:pic>
        <p:nvPicPr>
          <p:cNvPr id="10" name="Picture 9" descr="naaraa-aab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114800"/>
            <a:ext cx="4523984" cy="25209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562600"/>
            <a:ext cx="4267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NAARA-AABA,WIKI WINE</a:t>
            </a:r>
          </a:p>
          <a:p>
            <a:pPr algn="ctr"/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honto pang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3048000" cy="3124200"/>
          </a:xfrm>
          <a:prstGeom prst="ellipse">
            <a:avLst/>
          </a:prstGeom>
        </p:spPr>
      </p:pic>
      <p:pic>
        <p:nvPicPr>
          <p:cNvPr id="8" name="Picture 7" descr="Panging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76600"/>
            <a:ext cx="4572000" cy="3581400"/>
          </a:xfrm>
          <a:prstGeom prst="ellipse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5000" y="3276600"/>
            <a:ext cx="457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2313" y="3201551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 </a:t>
            </a:r>
            <a:endParaRPr lang="en-US" sz="5400" b="1" spc="50" dirty="0">
              <a:ln w="12700" cmpd="sng">
                <a:solidFill>
                  <a:srgbClr val="E8B7B7">
                    <a:satMod val="120000"/>
                    <a:shade val="80000"/>
                  </a:srgbClr>
                </a:solidFill>
                <a:prstDash val="solid"/>
              </a:ln>
              <a:solidFill>
                <a:srgbClr val="E8B7B7">
                  <a:tint val="1000"/>
                </a:srgbClr>
              </a:solidFill>
              <a:effectLst>
                <a:glow rad="53100">
                  <a:srgbClr val="E8B7B7">
                    <a:satMod val="180000"/>
                    <a:alpha val="3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7800" y="914400"/>
            <a:ext cx="44958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n-US" sz="5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n-US" sz="5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380564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R</a:t>
            </a:r>
            <a:r>
              <a:rPr lang="en-US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ETIRED 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W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ING COMMANDER OF 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IAF,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AN ALIMINOUS OF 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NDA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, 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M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R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 M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OHANTO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 P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ANGING SETUP 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ELAM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 INDUSTRY IN 2015 AT </a:t>
            </a:r>
            <a:r>
              <a:rPr lang="en-US" sz="32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P</a:t>
            </a:r>
            <a:r>
              <a:rPr lang="en-US" sz="2000" b="1" spc="50" dirty="0" smtClean="0">
                <a:ln w="12700" cmpd="sng">
                  <a:solidFill>
                    <a:srgbClr val="E8B7B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E8B7B7">
                    <a:tint val="1000"/>
                  </a:srgbClr>
                </a:solidFill>
                <a:effectLst>
                  <a:glow rad="53100">
                    <a:srgbClr val="E8B7B7">
                      <a:satMod val="180000"/>
                      <a:alpha val="30000"/>
                    </a:srgbClr>
                  </a:glow>
                </a:effectLst>
              </a:rPr>
              <a:t>ASIGHAT.</a:t>
            </a:r>
            <a:endParaRPr lang="en-US" sz="3600" b="1" spc="50" dirty="0">
              <a:ln w="12700" cmpd="sng">
                <a:solidFill>
                  <a:srgbClr val="E8B7B7">
                    <a:satMod val="120000"/>
                    <a:shade val="80000"/>
                  </a:srgbClr>
                </a:solidFill>
                <a:prstDash val="solid"/>
              </a:ln>
              <a:solidFill>
                <a:srgbClr val="E8B7B7">
                  <a:tint val="1000"/>
                </a:srgbClr>
              </a:solidFill>
              <a:effectLst>
                <a:glow rad="53100">
                  <a:srgbClr val="E8B7B7">
                    <a:satMod val="180000"/>
                    <a:alpha val="30000"/>
                  </a:srgb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971800"/>
            <a:ext cx="4419600" cy="360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838200" y="6172200"/>
            <a:ext cx="3276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ORGANIC THAILAND LEMON 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1261</TotalTime>
  <Words>249</Words>
  <Application>Microsoft Office PowerPoint</Application>
  <PresentationFormat>On-screen Show (4:3)</PresentationFormat>
  <Paragraphs>80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uuuuuhuhuh</vt:lpstr>
      <vt:lpstr>Slide 2</vt:lpstr>
      <vt:lpstr>       </vt:lpstr>
      <vt:lpstr>EVOLUNARY MAP OF ARUNACHAL PRADESH </vt:lpstr>
      <vt:lpstr>NEW MAP OF ARUNACHAL PRADESH: Currently here are 25 district.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INTO THE CHANGING LIVELIHOOD AND ARTEFACTS OF ARUNACHAL PRADESH</dc:title>
  <dc:creator>Document</dc:creator>
  <cp:lastModifiedBy>Document</cp:lastModifiedBy>
  <cp:revision>130</cp:revision>
  <dcterms:created xsi:type="dcterms:W3CDTF">2020-08-12T11:01:24Z</dcterms:created>
  <dcterms:modified xsi:type="dcterms:W3CDTF">2020-08-14T20:19:45Z</dcterms:modified>
</cp:coreProperties>
</file>