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85800" y="3811625"/>
            <a:ext cx="4695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fair Display"/>
              <a:buNone/>
              <a:defRPr sz="1800" i="1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2334725"/>
            <a:ext cx="469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fair Display"/>
              <a:buNone/>
              <a:defRPr sz="6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806100" y="3623569"/>
            <a:ext cx="7531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261500" y="2161800"/>
            <a:ext cx="66210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Playfair Display"/>
              <a:buChar char="◈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○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■"/>
              <a:defRPr i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759351"/>
            <a:ext cx="19572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960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0" name="Google Shape;20;p4"/>
          <p:cNvCxnSpPr/>
          <p:nvPr/>
        </p:nvCxnSpPr>
        <p:spPr>
          <a:xfrm>
            <a:off x="3028650" y="4155549"/>
            <a:ext cx="3086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 b="0">
                <a:solidFill>
                  <a:srgbClr val="F3F3F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None/>
              <a:defRPr sz="2400" b="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005600" y="1200150"/>
            <a:ext cx="7132800" cy="3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◈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5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880026" y="1200150"/>
            <a:ext cx="3584100" cy="3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◈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679875" y="1200150"/>
            <a:ext cx="3584100" cy="3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◈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cxnSp>
        <p:nvCxnSpPr>
          <p:cNvPr id="32" name="Google Shape;32;p6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6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45" name="Google Shape;45;p8"/>
          <p:cNvCxnSpPr/>
          <p:nvPr/>
        </p:nvCxnSpPr>
        <p:spPr>
          <a:xfrm>
            <a:off x="3028650" y="971556"/>
            <a:ext cx="3086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8"/>
          <p:cNvSpPr/>
          <p:nvPr/>
        </p:nvSpPr>
        <p:spPr>
          <a:xfrm>
            <a:off x="25" y="4977000"/>
            <a:ext cx="9144000" cy="1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10"/>
          <p:cNvCxnSpPr/>
          <p:nvPr/>
        </p:nvCxnSpPr>
        <p:spPr>
          <a:xfrm>
            <a:off x="734700" y="4732556"/>
            <a:ext cx="7674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10"/>
          <p:cNvCxnSpPr/>
          <p:nvPr/>
        </p:nvCxnSpPr>
        <p:spPr>
          <a:xfrm>
            <a:off x="734700" y="410944"/>
            <a:ext cx="7674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"/>
              <a:buNone/>
              <a:defRPr sz="3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◈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○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■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●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○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■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●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○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roid Sans"/>
              <a:buChar char="■"/>
              <a:defRPr sz="24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E:\My%20Stuff\Seminars\Lectures\Chicken%20boil%20with%20bamboo%20shoot.mp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E:\My%20Stuff\Seminars\Lectures\Rice%20beer%20being%20made%20in%20Arunachal%20Pradesh.mp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E:\My%20Stuff\Seminars\Lectures\Primitive%20Cooking%20technique%20_%20Fish%20&amp;%20Rice%20in%20Bamboo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1625"/>
            <a:ext cx="4800600" cy="784800"/>
          </a:xfrm>
        </p:spPr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Presented by:</a:t>
            </a:r>
          </a:p>
          <a:p>
            <a:r>
              <a:rPr lang="en-US" dirty="0" smtClean="0">
                <a:latin typeface="Palatino Linotype" pitchFamily="18" charset="0"/>
              </a:rPr>
              <a:t>Dr. </a:t>
            </a:r>
            <a:r>
              <a:rPr lang="en-US" dirty="0" err="1" smtClean="0">
                <a:latin typeface="Palatino Linotype" pitchFamily="18" charset="0"/>
              </a:rPr>
              <a:t>Millo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Yasung</a:t>
            </a:r>
            <a:endParaRPr lang="en-US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Department of Management and Humanities</a:t>
            </a:r>
          </a:p>
          <a:p>
            <a:r>
              <a:rPr lang="en-US" dirty="0" smtClean="0">
                <a:latin typeface="Palatino Linotype" pitchFamily="18" charset="0"/>
              </a:rPr>
              <a:t>NIT, Arunachal Pradesh</a:t>
            </a:r>
            <a:endParaRPr lang="en-US" dirty="0">
              <a:latin typeface="Palatino Linotype" pitchFamily="18" charset="0"/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457200" y="438150"/>
            <a:ext cx="8153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Appetizing Aroma of Arunachal Cuisine</a:t>
            </a:r>
            <a:endParaRPr sz="4000"/>
          </a:p>
        </p:txBody>
      </p:sp>
      <p:pic>
        <p:nvPicPr>
          <p:cNvPr id="5122" name="Picture 2" descr="E:\My Stuff\Seminars\Lectures\Bamboo-ric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657350"/>
            <a:ext cx="2799983" cy="1676400"/>
          </a:xfrm>
          <a:prstGeom prst="rect">
            <a:avLst/>
          </a:prstGeom>
          <a:noFill/>
        </p:spPr>
      </p:pic>
      <p:pic>
        <p:nvPicPr>
          <p:cNvPr id="5123" name="Picture 3" descr="E:\My Stuff\Seminars\Lectures\food\Food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657350"/>
            <a:ext cx="2901043" cy="1624584"/>
          </a:xfrm>
          <a:prstGeom prst="rect">
            <a:avLst/>
          </a:prstGeom>
          <a:noFill/>
        </p:spPr>
      </p:pic>
      <p:pic>
        <p:nvPicPr>
          <p:cNvPr id="5124" name="Picture 4" descr="E:\My Stuff\Seminars\Lectures\food\rice_beer_in_bamboo_mug_by_nokchaaier_d16vo1y-fullvi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200150"/>
            <a:ext cx="1828800" cy="211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Meat Lovers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pic>
        <p:nvPicPr>
          <p:cNvPr id="90114" name="Picture 2" descr="https://www.giskaa.com/content/images/thumbs/0006868_traditional-smoked-pork-from-meghalaya-boneless-375-g-non-veg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247899"/>
            <a:ext cx="2895600" cy="2895601"/>
          </a:xfrm>
          <a:prstGeom prst="rect">
            <a:avLst/>
          </a:prstGeom>
          <a:noFill/>
        </p:spPr>
      </p:pic>
      <p:sp>
        <p:nvSpPr>
          <p:cNvPr id="90116" name="AutoShape 4" descr="data:image/jpeg;base64,/9j/4AAQSkZJRgABAQAAAQABAAD/2wCEAAkGBxQTEhUTExMWFhUXGR4bGBgYGB0dHRseIR4fGh4hGx8fISgiGh4mIBoeIjIiJykrLi4uGyAzODMsNygtLisBCgoKDg0OGhAQGy0mICUtLS0tLS0tLS0tLS0tLS0tLS0tLS0tLS0tLS0tLS0tLS0tLS0tLS0tLS0tLS0tLS0tLf/AABEIASwAqAMBIgACEQEDEQH/xAAcAAACAgMBAQAAAAAAAAAAAAAEBQMGAAIHAQj/xAA+EAABAgQEAwYFAwMDBAIDAAABAhEAAyExBBJBUQUiYQYTcYGRoTJCsdHwI1LBFGLhFYLxM3KSogcWQ8LS/8QAGQEAAwEBAQAAAAAAAAAAAAAAAQIDBAAF/8QAKBEAAgICAQMDBQEBAQAAAAAAAAECEQMhMRJBUQQTYRQiMnGRsfFC/9oADAMBAAIRAxEAPwBdKTIMsonFKwkuBLT8JAoxSi48neBzMlJCxlW4qRlZ/IkkXs1KQWnCd2kEjlVqTU9We/qWc6mNxIUHWWzEEGiXAvVgNa1GnWufkqIZwEy8pbvUlQDCgDctn0G4hLi0KTMzJDZqt51+/nFzOFmOZgmUFUpKvia2UairdfeBZOGWtYOTN+4KcdKuaVctppDxkuBXGyHgnFgXRMPRzVq1fcH7xbsBgpMkFTOlnBanl+f5onFcEUkL5Ul2NfPQD0LQ17P8cyHu1/C9R9vSGcLVokn0sd8aSlSQUyxmSxSXIfxAv+dYiwCVzBk+FIIq1bOza3H+YbYjACY0xBCgKs9vvSsayFBCSBVUNHg5vZIrs0paXTO5v2qSahmorMd9RCgpXK5Vhstz9D+dN4s+AxoDJW1bP638om4rwtMwOajelPHcQG3wx0lyVmZjJZAWCyhqLV/cDfo1b2jzBLM1BUFOxbqDd2/z6NEHEOETUEhKMyU1DJB/m+4+oEacJVlUQdWJenqNNR6QtKg3sZ4cpkOmxW6jmvayutLddHiHiciWqSmZlSATVqV/uoz7dDE0+SFKSCSX2v1Zz4QLiynu8gd6OBc/e/1g/J3wL0YdUxQRmJD1dq9CDUJbbxq4YnE8DKTkSoKABL5etqKFdLfywfPKJUObL8oNKsX1c2p1Ndy5vaBSkpzyVJytUKUD4cqXA/iOfV2CunuaTcAGBcbauAANgW11O8ZRKReoDElqVuL103DRsJklQzDMk/MCtKhWhzVBsSKxPh8OZjqlzUKDnMp6A+BFD4PfwgigaVguGzKplvY6AAV8H/8AKHSeGYooEwJQACDkCQDR25U0PhV9oM4VhZSDykKXR1M/v8v5WHqsWmWSHbKQk7Ow/H6wstBTOeSUANlKiSSmiiBpd+urMIyLZ2q4anEpKkrQiclKkg8pCnblWX6M4IIzEWJj2ODZXZL80tMwUADkPtqA5tZ9L0Me4nCziuWc6l6bJo5Jcg0YaPoA2kS5Y79WZBQtIIQyqMokgMxJrcg1iGXPnUK+XKTqS2hZx8T7+PWEcaGTserlkywrlJBciwUWDnqWNCdRCObi/wBRzzVBKEuWZgM1nHkY8xhmqKJaSUkiimfNuxJoGGlSxZo8waRLmpQyUggZ1knetCxBZ6sxpsYKQGwPGyAfjCjqMoJJLkuzg61v9xMbhQCHSUk1DpYmOlcZlyyoJCg+UOpN8r8p11t4HaKL2lVlmgJXmypDuAwJJuwGniekPCVMSUbRLwPFLCFOogHlHXf+IZYRYFSanr+dIWSD+klwHIeNMGC+X8EVJD9MxJ8jDTBYlTaULAv7Kb6xXUgix8jV9Ykkz2SQ7EsOp/GjnGwp0WlEolLg+R03Y7at1hdxDBJAKiyFAEhXuX3H5QwZwSeFJBYCjGt/z+YY4rDhYOUs+mh/zGdppl07KjLnBKkmYnla6SS3lrXqYn4hhEKlmeguzP1D9No34pwwtQmhNL+/jCaTjFSc0quRTuCA4ejjQ+GrGKR2hZKiLMcuegTpynZj6U/HiXFzElKMqSkAF3B8Qdi9Kh9IikJAPMQzUCamgUfe7GtICxHEUoNdKlhXe1A7/XpXkrOujJ8sE2JOhAq2hGu2sEAsgMnlFAHfr+CA/wD7GJiTm5VA0o9Ngbv+dILmSSvDAIDl3JtZ9TFYryTkxhwLEgrSc7Elm02YiGOLk94qYHIrZ6OG+3tCDhGA5uU5mKSoaM8WSfNCXUo1V8I1fYamJTe6GitAeBQACcxSkB28ri0ZCvtQMSZSVIKJclxmLnM70zMKJ8HreMjlGw9VBnEMWtGIK1ygpeWhSRlY6OogAXG7loHxU/vFAh2JDAh3+UG1BtuNtBZuKmLDmgNSVJCT4FjSwpX2jzh05A/6mYBJdSlDlLB2BblSEhy7PpR3ldsrXSrDZ3BZkyWEGa1QSQCR1CHtWr7gUZ3EPASZrJmKUEpCc0w5iSHfyqN2ekPFY8GWVpUk9QQR7QgVi1pWqY9FNyEtQPzB6OTcP9IbjQi3sfHh6kSs0piUs6XoRSqTuzG+kL8OjOkqQEklXMCSH1qQD6dBHiOMrVy5VV+HR9HvvSCJZyEoIY3GxJqSPF4C5C+BZPSoKCHHl/D+kFIAFqb7ecezp0taksoOH0+IO1NaEGh30tHiQi2cDfesXjsjLTDAAQ9xEXdAuAHf8DmPDLKR005b+cSpxAHjc7GHFNELKFGgOw+z+UOOHdoC4Sohmat3fTy+vquIzVT5je1IG7oldVEAsw/b9/WA4phTovoUhdaFtqkfbSF3EOCy5goADoYU4KZNkzKEKQ9dKVs71B0eLNImhYCk2If8/NIzyj0louyh8W4RNk5wEqXLKakC1Ddi4IitYtnYEE2pd2b/AHF/tvHae4eK5xLsshyuSEpXqlqHXl2P18YaM/Irj4OZy8KTUpUSLOPqTcfmkSox0wcjHLsPwfWH2PkKSyMmZbu4DhtDr6tCrDy5rupKkvRjZvQA/m8VckIoguF44uQpRQm4ykKtXp08YsXA+LycoVMIVMV8a1PfYGwHRtIUSMEVEDKnXMygWFTavhSGUqQhAZCVUuR/NhWFckOosadpOLSVye7llKyWoKsysxfa30jISpTLUpTFyQwAAApor7tGQvUd0j+dhMOcsod4ShTqLkg0spRLl7sPoYF4wO8SUpACVctH1DMRrSjRPjcXICpcxcwoB5VZvhJ+VzWtw9NK6QFxSVL5lyZic9CpKVZgoJepSCagPUBywfolDWBf6AqUViVkSVMpIIURR76OKGzC/WIZGGWqeslOUIZJrXNQ0cVfM9C1TvBp4wkoCsxLEKFXuRQasfr5wrPFp2JBEshCVkjOUudXIq1CGZvManud2CEpJKucy0IU0sZnAUk/EWLN/bEM9UyaTMWoU5UqSGCqliBXd7xJxHCzTSWlKEGquZjfyrq8A4meUSggfM3j5vS/5WClu2dKSqkYuYQhknnYJdw4FzUXdyfOGHCeIgqZbFRDae3WK1NKgugJ+vXwiSbh11WQzVoLDT316iKxRJ0XiXMWhRSHKFaXESf0ijrUXH3b88YWcJ4gJksK+ZLU6/Ywf/XBmylx1an+IYU0VNXKB0U7NQ7MSNdYhw08r5iLG1ttheI+K4nMEp8QDrTRW/jG/Dl5WzHmeOOoZImVCgNgxOvSj+HlD3gbgNdiW8Ls/nCLET2cBxsxAHn/AMw97Op5PEndv8H8pEZ/iVjyPkzQQxcfWJJiBakRyBYHS8azZ++94jeigi7V8EzoK5YAmAK/3cp9+sczkylLSTzLKgTkSKkaF75RSgFdmEdnnEEGrsI5NxHEkrmIJLBRdI5U6qsCyiBQkj6w8WxWgaYoy1Z1KblSAl3JOUPrSut92hvhML3iRMUSMzkJAFtCXP8AjpCTD4mWV/qoLKJDvUCjFIpQG41DjqLDiZ2QZL0oRchhUbuIoKZIw6U/CGJ+I0c+LUHgzRkQYYh2Ua/tBf1NvKMjrOCeB8LJeatZmJJOQFNQl6FT3PSnlaJu03CZPdZkISmapWbOzBRNyptdXarQrkceKBkCilKeVASH6MRd9HevSPcApWIWc5X3YVobltg+73L/AElZShV3KErCVLSpSBQh+YEXLPdRO9+kezMYAtAJIAJzJANTRiCPAxdk9npLFkKAN3cEv1DGF0vsqUziSHkAODTNpQsBZr7dYKkBiPEYqdMmS5ctJdZZOhVe50DA+kG4rs3PHwpDpFVEgi9khh9Ht5z8XCJSwuWyXLEClTqz76w0wPGUqSoEpOWqiSzDf2inJPgpc/BqRMZaWWQSlnZWnttW4OsT4xakoUsgBWWuoOljcdDBGJ4kmbOMxWcobkXkJHsKhttoJxmGM2W8sFaWbMKBtanzEMnQGrKsleVlIORQ+U28jt0V6mLLgsamYgFwlTVBLMdWb1EJ8RwwktVumv0gf+nMt7gj3hk7FaDcXiCVOXe0H/1OdI5Rb81uIT96lVXY6giHWGbuwRUgWu28FnInlTyUpSQQNz4iLV2YnMClzU36ddorMg0cB0m/j4eG0E8GnFBClEitnsC0TyLQ8OToy07uwjTEJdhelN4jkT3SGLxn9RRjbSMxYh78BNaF+jmznrf2jlnHUJONmoBLAHMQHul/qf8AmL12l4smQmoK1GiEAOpRYtS+9YoUhEzmM1Csx+JYBYF3rcf8dDDwFl4Fs2WAaBRB1Jo/Tf3h12fnJ73uZy6qByvcKcHKPF1MPvVOgkLYO4OgJNNgNfGNsbweckBayRnGZq01cgmj1bwO0VfgQ6GnAJagzeIY+v8AiMiscCnzSkZJkxR15i22pIEeQnAast+A4JKlDllhSiXUogMX6bQzTLygBLDYAMB4N/ESvQMa2v7xvkSli9T5+m0BxBZFLwxVdRp0tBkjAkC5IiOVNdQF63s2zwymzaAECFaQyKzxvszKxFiULDsoWrqU0BPW8Uri3BZ0kpl9ymYwYKahHsL6EFvSOlTJwzUp+fSN50kTE5SPDx38YEZ0NKJyafwyYFjvlunQDbV6EClr+UFKkJJSUKmoULOsMkbJp094aYrD4hOKUlSWRlYG4U+zGvnaJ+OcLTLZUt0ZqZUvlcOf5irYiQArDFRJcqahUWfVnsIExWHo5FGd7eDXguVICWctv+oA4e4fptywQopvmS+5mJ+gNPvHKVBcbKfjOHPUecCyOITJRZnTsrUHrp7xbMRJTcqlsNiP4f8AiFWLlA1VlB2S6vdmPteHUxOg94dxILHLo7y1VYUtuPwwRh8YQOVq3B8rekI8Tg2IKHG6hodusTYWdNplTmHzKyswfWraPuYLdo5LZdsLj5qaKIqWFT7NAPH+08xLypbFY+JRIZG3iekK1cQnBCCUgAqIUrUA0rsxGurXiCTh0IJJJJcmiaV3Uavq+u1oiolXIaDiipiUlMrJOKWWsnlUBpqSol2rRzUuYFKJomCYUln5heltSxaulvWPZOHRPByz0SyCEhIUnOrQFqLZ2tudjEuAxOGw80pnpVNyDMB/cAwCv/ZxaxrA6UhEu5JK4YKqKVZlEhJzAhzYlqglnHiQzxZZOAzy0icfhDNrYAPUhJYB2+rwn4PxD+oBIDAqZksAmtG2ABhr2hn9wQlAKgqpN/ElzCRty/QUZMIQcqWCdC94yKjP4otKylUsqzjIKGpUHDC1iOWpPUERkF4/JRZDoeDlJNGtaseYtDFwOW1Gd67aeWkBy8Qzp2rR9bgmJUkOHqQnQ5RUnodG9IoQGeGTZ0gDcGt28/aDEVoXr4/SsJpfGpaPikTv+9ASsN55VN0AgodoMK1Z2U355a0+7EROQ8TWQP1mvpX1+8M5DPoHt00hLiOLSVLSZU6UtT1CVDMfK+9YNk8QSXq9dND/ADEFOK5ZfpbVpEnEf7mKaaC4qOrwqx6krRlCq2DE38jDfFrQQAVB/wAbUQlx2BWpH6IylNEqQ/wm4ZjrUOx93PuxTqzlikxRLuywCTQ+j/8AER44KAAYPYO1TtUNbT0akbYnCzJVCpJsXCnLn9wa7DeITMyyx+mtZf8AUAIJrqkH4/AVq0W6lVrYqg7p6B502g5Q+4DNbxfWlPOBeJJorM6FJYmmgrr0FR0owoH3C58mYxU9SAyksoFtHuzN/wAQ+n8FSoO7j+7m+tfeM31W6SNH0yX5M5zi55Ao4BHKAGJoC5NwGL+YD3jyTxRGV5nMutZjqFX0BG4vpoYfcbm4bDhWHWlSpk1DJ5QQhNcqgo8zpqwSR1d3KXC8MQwMwAinMUkM/m1agakW1jXGSkrMzTi6JMPIKnmJOZJNQlsqrBgA5sSGIOlKwbJ7NhYUf1SwqkKHKAwqyaWZ6+LUieWTIllKEqKU0dWwAFtEj70d4rmI4hOxC2Qoplh6gbX8upYVFnAhlFt6FbSWx5KmypJUJQloV8ynFrFg4Kj/AGg16XhR3shZafLCiauDlPR2FaUYuLRFPwCUyysO4AdZLipbUPcio09YrfF0qCzUtpXSF6LdWc+LaOl8D4HIkzBNlKmJCgOUqdKn1tmzAFndotpmjnKQSQLAVIbSrv8AeOA4GbOzJEpawp6Mr8DUfyi+4XjWImyck1KQs5R3iZiUhiQ7gqDnKSWB0ZrsksbsCqrEfaXGSpkxIC5qih0la8tS5JIShIFabHd7jIacNwpOVkALqkEBJpX0sC7t1cMPYvpCl+kJQ5SlOYNfwd/P+YGlTAASwJpT0uQOsT4HEKbMKb0BppsbvroIml4uSqi0pB6mnkQUwjkBRI8NlXcMdthEmPwstSCCkE7btoOsEolyrjMH2II92+sRHLooFrOCD6xKc0VjBlZnIBKgoZho9SKfKbj/ABBWBwYZxMWkmxdw+1eY7VN/KJpuCyuSkklwMgzjYPldhW59oSz8UmUn9UMfhqH1Bt5A20iHSmWUmtI34pxU4WcZE9VCHRMNlCzEaF9PDeD+HdoR8qwAoUULEtqPasKOK/rByssGURooAVG3hs8VnATxLPKVBBOlaWqLO3v5Ah4VLgrHKlqSOop4msp5xKO7ge9R9IFxM1BLNLD05SUH1BeKkrGrlFTrISkjmblZQpUmgL6bC1ol/wBYmOEpWlQV8t/ACt6XFvaMjxyizVFKS0P08IlYjkMwoU1D3gPgaJFPURBiuH4zDoUqXPQsCqkjNRNHNSa3NCLHwipY3jCSQFJcg8wsrVxa9D/MCSeMKmTUgKmILsVImKSL3IHLQUtVt404ISeq/pLNJRW2PpWIM0iZiEGYU2yskFhyhTvlqHct0i0SJM0EjnKVA0USeehDJLctKKJFTsKV/icjEYaT3oxCp8p0nIpGYksQVClA4DO9DEfDO3uWk1ICLkBwUgn9qviAyi25uaRqlKUFUYmSMFPdjji3CJzDMhblIKhLUCAocr5iBzEAcxs2jQowfZiatYCJS0y1MVukg3oEk5aMwrsTUmL8cRKmpExK0mWqqVIOYeHLq49+hiXCYmUXGcOCQ+Z3ozAvv9NIj9XOOmgvBF7RUsR2ZxC5XdPKQnVy1QaAAOSKP+PCTiHZLEy3ypRNS3yqBp5sfIPHVeQgEEdK10f86R6pctspYdf4v0v9YHvz+B40lVWcOlYRclYC5RQokUKGd2pax6bw8kcOmSVTF4hKhLUU9zU81BnahSADuzvYtHUpxllOVQSqzAsxrQjYu3qI51/8lBUpcgMruQlpf9pBGZPoE3r/ABXDlTe+Q559cFFKkn/TOFykJOZGUKt8LP4kUJ8t49hT2fxYmAOoO9R5fnrGRarMnBeMO6WAAckBj+dIhGHE1RUosWo9mtTw6RPjFGXLCkMFHVVWB/aLP9oqk3vklRKjsD5dL0sR/BEBzSAoNlgxuEloOVD5gxKgWvrcOA/5ouxc5Us0mFRNgC49at4wixM+YQyyaE2cE+JNT41gWUcxYKIIoAV+w+0Tl9xSK6SwTuIza5QkkB2zVJerkClCCKV6XieR2m7kkTg6yBlrmCS9Q+9rRWsQsSilTkPua9WY/wAC8I+OYpUzmCqDlIKgCXqWS9qV8YR4U9FFkrk6kjtGpfOJSAGNMwKvFLhizW2iSR2mRlAmS3Y1yNbTwrpufKOTcIx8xBZKzlsQ+o+n+Idyccopc5SDUA/FUsdS9dXr9M88E4vyXhkxy+Dp/HOGoVKEyUhM1FzR38Q3S0Vc47BoUWw+TZJuTuKco9YT8L7SGWSlMxaXuyrjYpPIuljQ16NDj/7AnIsTUImS9RyunU3d6PYk+IsvTeuB0ml5FfEZ2eWsywkoOXkCRQlQoSOZ8walxWN+AYSXJkLnzEpbMQhKrkgfCNScyVDKbPq5CkvEMPLmTErwqQpKiLFg9TlYqbPyuw8mjTGY2ahMuTMkZAMykUVzE0e7K5iXLEuXepfZhtR0iOZRk0rLGqZiglMxMxUzMVd8hKVKCQ+VOUIbLYjKCPSoMnypawSpPfqzKQrvGygspIAcZUDME/CCS4d3EKOEdtAgCUsMkirBLO2lmD1oB7w9xXGBMdElC1KmOUlgwFA6Cpki51+sVeZLlMj9PJvQowvAFIQrupk2VLlqaatCyECgVRK1EqACgabWgORhcSpUsImZ0zGNVFBSCM3MQWcJYm7VpSH8/h55ZPfhUlSkmZKmUJqSClQdyTQl0khwSKMSjs4tC5q5a1FKk5EIDKyhTIJBJflAJa9L3EKnjly0PKWWDpWKZhXmLoXMUBkIE1BfRykqDdDU1rHuF7US6haqg5TmNHDih3p512i2TJSCeYeqTUalRY6l26+UBcROFQFSz3fNaWwdZoSwZlljYOYk8GOf4sb6ia/KJFw7Fo72W7qzHOC5ADC4AuWKQ+0Q9r5uLGYJCZyBUIXKQtOpaoJs4eKDx+eqVM7vDrZKXWwdOUgqcMoskgDS/m0MOG//ACViBKVKWhExRBZRLG2oAZQ8Gif004V0heaE9sDwnaqWkhRwOGJ3QFSj/wCigPaMiuqwvKCnSMjX0IzNs+hZyTLBaYsbpooein9iIU/6gCcs6RIc1cIyvu5H3glU9Qm7uDcm4FK6+muui3j0gKHm7DTR6axOTOSBuI4vBhQE/CLS6XzomKUkbhib+AMKynDlRTIU8tZAUFJGYVqHO1YD45hlKkskPNlu3UEMehJuPB6RXcBLmh8pByllVL72Y1tfeFljuOmPjn0y2dKwvYfBsciVMouRnUfMO4aka4n/AONsMapUsVcOXA9qxUeHdrZ2HUE56FOZiKEbA2JtZouPBe2UicwKu7X/AOvnqIVSlH8inQnuLKhxvsWjDuf6jKFH/wDIwrU3DB6atEK+GKyunKpIDkgDXKzA/MSl6PdUXXtdO7yTkyBRJDKuA/zUenWEnDeCoSKTiFa5Dl/5HQ3guS8jQhraKjjuAYlRCkSSUpHMApAr0ch/KFkiXiSvIUqSoUKmLp2cjo0XjFcIXK5pCs4UTmd0XZ2KKaDTSDeCYcISo4hKHJuGDJ8fGrP9YLyKrdBWNr8Wyv8AD+IYmTLRL7rKEqcEJQAU6khbAqY/NBvGsQJ5lmfKUE5XQCSlQLB2KSSlTkOzAlLbRa8NhZSx3aWmXVm8A3xDcFri8b4bs7hysk4dag7BRVMUMrAvQlIDvtHL1F9hZ4Ix4f8ASi4Ds/Jmyif1EHKauSAMwAa76i5sbaYqXicGlYCnlkslYICVan/sVXX+69x0NPZ2UkgyHQXLAPVw5FakerN0hZxzsoZycqppBCSkUqAaKfQE2pVidzAefHJbsWCnF6KqntCUoT3gUJiWa2VYBBY7GlD9zB+D4tIWQrMlJNx8J8nsaXG1aVgjG9mFrVLCwhaUJbIE5czDKKpZSDqWUzsSNIWY7spLBLGegC+ZIWl+mT/+nrCp43w1/ho9x90/9LPN44pIACe8D5fiLpNCKm4IIIdtRcGNf9WkzMuZYL1SCASLpofFxFJwnDlokqKxNSmzIykAH94WpIAiw9nOF4JQStU5S1JoArKCjMSbVoa1qL3hFhjLcef2Cc1Fb/wm7TcJxGKkFYlouQl1JQoilxQFLjYF0i0c5xHZrFoUCcNMbXKMzf8Ag8X/AIjgQVBZTPyrYoy5Vgf2rSUuKjdusLeIYheECVzUryqVlzJLVZxQq2B10jUvdit7Mr9tvmioSSqWcq0lL6KBB94yL7gO1klQA79txM/nMCPeMhfdfeJ3QuzGqOILcUBc3Bt63veGSkuhyQSRQCEOBmFfwJWqxezDyf0+sCYbjswIKxLIRo9VGu5YDYQXC0TUqGmJypBmLVlSBlUSzPYP06jeK/jyAoZSCCxBBpWtDqLeUWHi2IlqwWQKGeYxUlBdQBALFw7VDMHMJP6MhKCaEJCcuxS7Mb1oKk2jnGkFO2Vni+HVNITygJtSmxtpaCZeEDOmpGlj6+7wxw6QWFH/AJiKbORKICw+bxbQ19T6Qtt6HpICw3GJ6KyyFI/apy4s4Y3cQ6k8fSsZZqEhVgTzM27MafjaocVxh5hIl5Q9E20arga182iCepIQpSBmzOo9D/yfeD7SfagrM13LzgpSsgMuYFa7p8qn6wWnhyl/Gq9wwH39o5lw7icyQ2Q3qxDp89j4RbOEduZhOQyknrm+r2jNk9PkvWy8fUxrmi1owSpaaLUS1AkCg1q9PUaxmP7aGQUJVLURaj26aEgF2froYquL7YTVANlSCSCxOYUGlqvQ9Ds0VTGYnOolZJP9xevswtpD4ME07lpCZc0WvLOtyu3khbOch/vTlLilD6eP1kRx1yClaVF6g0JcUINeuhjieLmOQkWd2/4hnwnHpTNlImFSJaSRMoxq7u1b06NFJelvaZOOdLlHZU8UQoDMGNqOfv4B/vEisSkkABT08fLbyjmuAEzu1TJUwqlgnKHdRS/zAhlOzvQWhnwPtLNUl0grD5aO7tbY00BLRlngyR5ReOSEuGXPF8NSsZVIvYt7Vq+tXjXBYGTKADDN7n/F4WL4gtAzT8yEeQ8ipqGF83tKpS1Kw6SvKWKmF3a7hqiF+nlKOkF5UtWNe00qZ3ebDBIVdQUFZSkCtfhBAHmzUMVDiUqfiJYlTJE4JWArvChSkC3wkJa9i+9wTDPFdp8UZImTQESyHW5qoWKcpBDm1/SPOHdvS9AoAnamvpb3Ea8bzY401ZmnHHJ3ezmmMwipS8iyH0INxvv5RkdrR2rkTA05KFD+9KSOnxRkU9994sn7fhheHny5dvhDl+vTeKJj1rE2YjuVrSVEpIfKQSMv1D6VN3eLNxniASBma+Ua1Nt22/zGuFxyEpzEsuY2QE1SCAU+jk+JaHi9isr+Awsxc9BMuYMq0BTpJaofM9qBw9hoIY9oUqS3dgMSHJLMBswqf8wfw/CpCipClkh/iUQNdBQlqF/GB8exJB+UfFpb6Qs3saJUlYlHe/pnMHS5Fv8AmkQcVxRyocOHUXp1HiDY+Bg9CUMmZLAKc7uAz6F+vjFfxM9SmBPwUazVb+I6K2NLgnkcO70KUgAFDcrvvWthTwfpSBsU6UFlVLAvWgYAVuwDBrR7KxplFWUlKTsTUO4r6gxEme4UCHffxctFd2T1RrLysBajWPv4t7+jGYCQpYSEhb0TQWFK3zM7eOgiPsxhQuY6lLQlIclLEkaitA9B6w+49ilKzS5aAiUyUp+YsHVRw+bdmokaQ6QjK8v4UpchJLkBQLkOknobs41HiYZ0lkZ96g6NY/Z+kZOXnVlTzEsAK1f7RnEkZJQBfNMcMRZI1D7mx6K6QBkA4OWXMxlBL0UH5TpUa/5hn/VpVIUhMtK58zlFHLAOSk0ZWnvFu7Oom4fDKXkkzMPlzrFAcrDMK3LAMGNTUxTMPiEKM2agcylOlLBgC5PQMwDV12hxDOKcbnj9Nu5Q4YJdO1bAtr5wJLxcyW4lTGCiMzFj4ULtqdCQLsRBGJx61JSJnPkSMpJfLqwrZ9PFr1GweGRnSgE860hxVnW3KAHPhB5CnQ2xnEps2SEYrvCAMqV/K9Dd2BYBw+9osHZVRT30uYUfGhboZspQ4oKD4CGDB3aK/wAR4AtS1SpQ7xCCp5iQ+ygFl27xLkHopNjQN+xGFKO9zE1TLKT8pSM5dP8A5CsCMOkM8nUuBBxTi/8AUYgqX/0gpkoqAAKOwarV9olnSEplipCxQlqHqzOaU8fOFvEZWWYptS7CwJ08jDBOIzy0g6OA9WFxW7OT5qgNATM4bxEjkWxBAAJFR7O2msZERk0UdUt+fgjINWA6zL4QCl5iwoaggke50/OgWL4JhkrCuZKVfElJCQqlNCRY2+rRHgOJZEg5gNQX6e3rrGDiQUVMlKzqSXpexDRnuitWemeHyIcIFAnYDqKksBAvFMYlCSQxXYB3qfKrbQww85+YlKRsQKemmsVXELVNmLzGjqqKVsx1BYB9gBvA+WH4AJ0xZm5wClCcoUaACz0sXNkireySa4Vzb67fn0iw43GSx+iE5g4ty826WsKt4dITcSSNR8xPh0+lIdCsglIdWZzZq2fTxaIMbQMmpF2pXwPSnqY2TPysdA1N42wC88wEh8lRqL6aX2Grw6EZbux/BHYLJH7hlUQCKc1nvuNfLztQopmABctYaglncsxH7n8dDtDCVjBJGbvClaxRZJCXyNmLAlszDzrR4Qz8JNmTCgII+JRcB7Au+icqkm9TlqHaHekKibgfA0TZM2euaxfIiWJZUo6HKokNcioJGV7UKXjmJEzElIWCmUBLQpTVCbk6XJ9YsPD5QkjMkErlIKsrkJBPLT4s2XMGJAKq0pFT4fw6bMQVoQV1sASSSdKM/m94SJR6Qxx8mfIlPyJlzwoDu15kkN7s/wCWgLB4UZglMzkLAPyu1KvYAm8OeNTJkw4RE0FHdpZWZOUjMsIHsB4sDrEKpCZUwIQxQMr5mFAyqP4v+VehCOXKTLXNlrVmBSoE1FAkkKDUIAGZjS3jHuLRK7rIhSEnMkZzmDJJBJJYOBQUpV4mw+GE5aUpYKJWSWYAlJDFuZg9XiHiE8JlA5XSAQpIdjzrJAdiAGIANWDHWDEIbJxikyJiUkhSjlJTMpmDJPNZ7NuwvC7gvGVSp6JISSFMkpN2UXJ6ZR/NYI7NoDCZLDtlUpjylyaKS/KQUuA37SKmJ8PxBJnyZclQQAvMRcKL8xJNcxQDWl7OAz0TBcVwj4+YDKcqXqVEguA1/rV/BfhJRocpI1rsWILChp0vHQEy0d4VJUkBSCoEiuYlwAS3y0bdne0VPHZUryFlFJIzFwKkMXowploKj2mxwMghJdlJUHqQGLipDv06+UZHgmZCaOxoSA3Uej0cffI6zi5zSzsfQUPiP5pEE2aFNyWFSHqfoITYjiL2LDqmvleIE8RIoczag19AaCM7KodHGhNNKMCd9muPCA8XjUjYAaDX7wlxmNz/AAgjzf33gJSZm6m9fXSOoI24hjkKI/TdZNVHZmDgfnjolxM0uavXS3lsI1Ui5JJ3r9rCIEkEubdKekOkK2YvE8puV2GwG42N/X1tPY/g5Xmq2SpIFNvG5AttCLB4ZJNbG7X013vobRYP9ZnSM3dKMvMpzlZiQdDZh0v6RRE2G9q1FKpaFIIDAFPLUAPRipnJbo24MQcJ4qmXMVN5lZ0nMF1NToWJcjUmoBcE2F/qO9mJmTlkj4l5fiYrIJcsEq1DPcHwGkIMxaZaUgKXMSwYAPmI5v3AP9fIMKLHw/Cd9LITKOaaVKNWKE0SkklJe5UA3yv47YHBmUru5S5kqWlR5ylK0GoAegUUqpX4a7uA+4FPlzp03uisJlpQJZDgBDZRWoUeXNr8STS0C8aw8xKVLSsAEFKUlJSXJZ1AEBTZSbAF3Fy5jHuNKTqirca4YqfNTMS6pal82nIFBKWFuVBFhVlGGOGw0tKSrKcyyfhYMHcMm+tfARLh5hRJzrUFEAMzBwKWAYVUWgXFYcrWgJUFJaozWU4GUlhV1G9n2hxAhGEC+8V3hdI5WAGa2hD3J9izXFZayUT8gISWAZRYMxBItXoaOImkrIWUoCioKUQhVeUG5qwAZNbHMIiwHEZsxQVlRy0BUkUZ/gzP6sf5gcjRddjafw8Eo/VMqWS4TLDVBzJyn9xLUBLkCjCBuGcA7pRUcpqK6pZQIU1hQnXoGh7gJaJZJmJKpupVzFX+4kkC1tjE00chJDnx/H/xD2TaI8TLHKpRLILBdHq7kunKBYAsXp0MVfGcNSnNlSSgk5STo+u5FvEGLRisOmalImPlJCiHYEEUCt22pb1HxGDK5Jl4eXlMpJMxmZ2JID/EoipAB61MTmNEqhUClmGYBi2vUXdwxaPI2lOClw4DuNGvpfUsbNGQoQmbLTUsrw/DEEwgfL7fzYRrj+N5VmWlOYpuwFDCpHEJjupIOyaj0hKCFTVnRJGwAJ94gmzEj4jpVIFf8+0SYzFzLNkFm++v4Y34PgArOo1UCQwB9SqgG/lWDSWzlbIJGDmTA2XKgmrnZ/xzGLwikl0gqCGJLOBVg+zkUeH8nC5pVOUj4WN9GqahnHpCtKuVgoir3NFDU6hUCLsZqjXmYzJjlRPzaVNK7bda9dpk7vcqQXWQEgOWHMVUdxlCaNy6fE5gbGYiYoKKsyiDzFyaqJL7gn3h72WwSJ6kpaqUTDmdyQTlQ4+W70qW0sXEbGPDsKJKConvJwCCXOXKJqlFOQn4SQlXmoDeGeORLlvi5csGaHChYV5VEAcrs/MKXpUNpNwwmSMq5ecd2HRUZijmQEqsC9Hdq+UD4HiHfAfpFCUA8pTlAYNkuxq1KeFIxSk+pMpiq05LRBhp6mSpM1YAUcqUrUNPnGpvq2w1JM/HlZVnVmKeZgQRloaMWGmj76sGvhBlkBUyWBMcISVEqNyhTJBYEgXa51pC2fN7ok5ks7EpLgljTQnxZo1QyWaPU+njGX2O12GPaKYruhLQhwQVFzlDJd3AIertX5TZoZdmsItQSzlLJUVLqCWUTQEMA4qXpqeVhEcOm43IQQhFDb4RViQLmpYPqPGH/E8T3UpMqU+VgjPy0Pwp6FWwY21hpZOy5Mqj5F+KnIkJVh5C096xK1mpJbbStkitfNS6biciUJfMF8uUKAGZ2LEfCzOWoXtaDJZSiYZRQs/MVKPK3Ukkm9zV94I4J2dmTxnKymWX7vlAOU2IFgTfmCjazAwI0v2Hb/RrhVLLBYAezMbWBOtjsem0sxJDsQ+tPyohpi+xkxAKpWIXmp8QSQWtZIbxHvFfXjVoUZU2igaF2B2y3v8AmwqpIHt2ri7IuLyTlSErKCopGYAOEgpBu/W4NYm/r8gBJCWUcwLALowJvYAW1TfQaYkpKUJJ1Bvp4WaFCsSiXOWCxGdLDKDsxrShaunXQyEQLxDCOFFFAFEgBylIblS9QCQfLlBY0GQdPmOtPxoBdNWzZFZi6XoQmYEmhdIVVmeMgAKaE8poAP56194Z8CklZAGQMXJoDRmL0J/2+1I8kzQEhKgk6Gm71e4t7dIbYPErXLQnMtISsOvNlAAagZitTkCho4tErHZ7jeHhSsyAVAliE5jm1e1DuX2OsAK4JMSjMvu0k6KWkMB+5yCH6B7u1jPi+KgqIzKTys5UDM8HflG4FTYk2gCUuWxzGuyak0uagJHWO2D4GeDmpGUFQOQ/KXS13BN7/WJuJ8NQtZnIuA6hu7uPzpCvhk/9Uqox+XpdhS9LsPeG0pRZR5S/xV8H666fxCPT0VT0V3GAFRWxUmlHGYABLuNKEJc6+ENuwXFUy8Sc5YTEsCT8wYgHxDgHdhDD/RR/T95MBerD9oqG9T9Ypk+WEm/5p5xWMrZOUdbOl8bkzkEzJU0o6BlMP3FKgQzkg62NbQJInIyGbOWZxNTQIFC+hcglgE0vs7KeCdo8VMRkCUzCARzDTxcUgfFS56iO9AQkF8oBCR1o4J8ST5RGeNPZp9PiTkuuSr97/gxwWIVPxCVzC5K81v285YaABLDyiPhnZ9eKGUnLKSpRmTDtQAIvmUW8BetAWfZThRWsTiWQHSDu4IIRud1W922472nCTLw2FDB8rpZgP7D/APvq/mIxcrpG31eeLl9vFDpeKCMuHkIcJDM7EaVJurp7gmPMRjCkrQuY/IFFWUAS2+EqD0L6C+wYkqeELXLBUqiRRSjqMudh8xU6mNGp5Qxw2JC2SEoUkpBIcZpdSQSCeaia7aWjVCPSqXJ5UnYrxmJE2aiWCyFKTR6qCjlct4xfUY+XKQCtWVPT2b/EUFUuVMWlbLC0kKSU5SHFapJFXuxeIeP8WSVoUJgIR8rkLBcMopUAaMwIDc0I2laC02kdMw/ajDqS5mBO2cFL+D0MVXtxJlzUCbLYtVxYgkJPi5IPrvC/A4xSEIVml90U5GIQAFg3MwpUeYEMDqCNQI847OEvDsGGYsAwHzZ1FhRnAsAOfSFU23TLemi/djXn/pUOJYw5EsS4NSfEN6fxGsyeZyiVc6rlQHgXf+LVMA46alRXb4AfPO9OvMfImHfY6Ukom5tWHsX9o0N0jO0up1wM+GYdE2UApSioAhRYBgQQXLmhSybVIfdshZhuRYJoFjLmBfK5vtQi2zxkFPQrQEnCMlygTCA7oqmhADpFQG3CfePcRiFrQlKlAKUHoyWTUAMGpdWXwgOW6mo6Xc5n9R1b6wUJiQSfiWb2DHoDYRFsoo3yBcSkgLKli9cviPDSlOkL5iCQWGUOzCGmLwaiErVexrS7i7VqR5RthZKSa8wAJ2HhXcsLCGQG/ARwqRypNHSLG/rYQ1k4RYSXbMtylqOKua3setI34Ng0lTqOrbD8eG+Gw6F4lbUCUsasGDdaXa0TlIookvFKYRIN8op1Zq+vtHLcZ8REda4wh0lLOA5PpT7RyqWf1if2F/Q0fzIEdgd2dmVJFw4CtGGw61LypIJR/wBykvmAo5cg+nnD/hXDTOPeL/6SkBg9VF/JqXPkHvEPAeApXh5BWHDd5lNjmcnMf21Pj4PHnFuNieFy5KihCCxUOXMzMBZkfXwpFZTb+2JFKtsztBxVSkmVJYSwGURQEaAf2j3ro7w8P4QhSkTcoCQS5FVKOoD9d6Bq7Rth5YQkzJzhLnlqCTqBt46dGJHgxKpyJhqhg0tIows3TUR0YpLpiFtt2wyRxOWtGdSSlQ+FIqE3GhqSkG/XxibhSpCVJCHVzEBi7AghRfagdzSm8DS5yVrKEhJQVjvD8ycqWOrqBL1H7jCabMBylIAIZuYhiVAua1o94ZxVULd7D5GdM0gg5gCEhi53YatW0Q4/BKnpKpiUS0fLMmEpUd+S5HWh8Y34p/UTJYWZ5SMgUAkMFOfiOzh6HanRPwmdmmLzqUQSACa6aqNYjHD5LSy2hlwg9ycklZmhR+Ey8qN35rixtC7jM8zTzKLAZUjQfYdSXLeQcFbugHRSApv3Jy+Njf7RCeGpdTJdqA0LHe1RT384pHD91sSOZx/Ep2PwYRKSt+YrbozKL/QRY+xBzInBqsCOhDwF2qVyoTTlN/L6faHvYnDZUBX7vpaGyaFgDcTwgKXSKfRqj6R5DvjMgF2oGBDfn5WPYQLKMUrUFZaFJIO48OnnEchKSnq97h/HUdY3wqVcxJISSfFw/wBfQxuhRIIS1AzkPZyemt284KjQJSs2TmKcqgBpsWoHbS7+kMRJDgISPK5pYbltTEE2VmUPlDZlACjM5fo/v5Qfga5T1JHqPoGECehsasa8GkhNCK7HR/rBnDOFpSVLKkkuTR9STX200Eb8Ml8xU1APc2/OkM8ZMCUAPW58YzNmoV4uZllh6geBoLOf5hJ2a7IhKpmIxIGRypKCaEBzmW9MtXY31pe14TCBhMmsAOZjYAaq+0ULtT2pVi5glSnGHDkjWYWLFT0YGyT0JqwT2NNukTySVbJu1HasTZapUvMQog5wpnANm26fSje9jMISnv5qQEOcru8wuagkuwdifTVo5HBJKZIxU9CiA6hLAIzuQE5v2o1J1B2Z2XAcevEJmKmpSMqqMG5COVIHyilNxGuMf/KM7fdkfFpqVzCVqNAAEtQDYCwBcV38oZYXCtLSlVHBJy3ZgL7klNOvQvT+OT1pxIyg5FAMwFwoij3NvWLRwviGYoUpXIHCQNnCUu1Wfw0ikUKzXG8LUgzO5luFhioqs5ytuS1dAIU4l0qCFjIoKqQfIm9RV6bnycYSSuXMmZapoAl+dTMWY2aiSaVDeGvF/wBdQSUTADQAoAoASQC9zy+vWBI6JFxXHhchEr4SEsW/YgajqNPDYxr2QwZyTFEOM582Ael7GFvEcSEkIOZQQgOS72q4uNb6Aw77GTwE5MrkAnyLOK2qQ/vAjydIZYnCgMwBJfZqN/n0jSTyhRUksCwAsfDfaNVYsZVzc2YIKlFgQ1HyhwHt7xviZiinOlToABCCllVYWIcFwdNIsibEPamWFJlhqBd76KDWh9gJjAMAEsGZzSwhN2mDSU0GZawrzBApuw/mJuCzlKSTdhR/RvCIZlsriehxiF94SQKgZGpcvX1948iPDzWALEZgD6MfqD6x5EkUaKFLnKDJu9aEdXJ2jbBkEEBSRehevhR28TpaB5aBy/3Fj4MS3q3oI0wYdf8Avy+TxW6JtFjcIlgNUpA8hT3+vkYPwSUplBai5S6QPNz5V94WYw1HRgBEkiq0IJOVRSCPFgYnPeykNFn4ZiHlpzUerah6gHq0M8PJAUZk2gTUA2T1PV7D+YE4VKBWtRHwqoNNfejQH2snnNKl/LnBI3o9Yy8mhi7txxkqRkTTOyUpBYmzqI8NN1awlk8PThSJk8cxCe7kCpJaqpp0SFZqavVwwh+JKUidiSApcgfphXwg5cztqXF392MU3GYpallalFSqOS1i9GZgBozb3rF8a7IhkGuF49MmLyTiFCYqotldrdPfW7mLgnhEqTIWJQbPVSnJzFm1JoGNP5Mc3w0kKWKkMjOG0PSL3w7iC1yJJJqsgHzLesaopIg2JsdwczJstLihynwLKLeDD1MHYTFoC5IQgrC0AsQGy5iUvT5Qm/8ALRpOWT35/tme2b7R7wfC5VIZSmJykEhiMxJ0fSCgDCbxROfNlRmSamlagXyl3BofCJlYoTsgQpCii5QxKWB0qblMbLm/ry2CQyVtTQJSw8KwDw3FETZ5ASGlzCwFHCkAOPOEkOuCocbmfqqcqBDjNQG3QDeDOyeOPegJBz5QwehASMw8SHI9YTY+YVEqVU7xtwlfPmFFBVFC9LQUBnQcXgxPS6ZhAWyVgUZIdqb1/wCYAw00EIVMJEyRmlqUnqzFtiw9fOJuFY1ahmUXK1EGjWswGtYVdpv0lKlyxlE1OZVS7ilC+oofAWihMW4ueVLZXMUroQGrmLuDr4RZODjKFtZw3nFUlElClkkqCmc10N38IuXC0uiurH6RHIVgw/DkGUNC7DzzD7esZHiE1QNA/wBBGRBlk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8" name="AutoShape 6" descr="data:image/jpeg;base64,/9j/4AAQSkZJRgABAQAAAQABAAD/2wCEAAkGBxQTEhUTExMWFhUXGR4bGBgYGB0dHRseIR4fGh4hGx8fISgiGh4mIBoeIjIiJykrLi4uGyAzODMsNygtLisBCgoKDg0OGhAQGy0mICUtLS0tLS0tLS0tLS0tLS0tLS0tLS0tLS0tLS0tLS0tLS0tLS0tLS0tLS0tLS0tLS0tLf/AABEIASwAqAMBIgACEQEDEQH/xAAcAAACAgMBAQAAAAAAAAAAAAAEBQMGAAIHAQj/xAA+EAABAgQEAwYFAwMDBAIDAAABAhEAAyExBBJBUQUiYQYTcYGRoTJCsdHwI1LBFGLhFYLxM3KSogcWQ8LS/8QAGQEAAwEBAQAAAAAAAAAAAAAAAQIDBAAF/8QAKBEAAgICAQMDBQEBAQAAAAAAAAECEQMhMRJBUQQTYRQiMnGRsfFC/9oADAMBAAIRAxEAPwBdKTIMsonFKwkuBLT8JAoxSi48neBzMlJCxlW4qRlZ/IkkXs1KQWnCd2kEjlVqTU9We/qWc6mNxIUHWWzEEGiXAvVgNa1GnWufkqIZwEy8pbvUlQDCgDctn0G4hLi0KTMzJDZqt51+/nFzOFmOZgmUFUpKvia2UairdfeBZOGWtYOTN+4KcdKuaVctppDxkuBXGyHgnFgXRMPRzVq1fcH7xbsBgpMkFTOlnBanl+f5onFcEUkL5Ul2NfPQD0LQ17P8cyHu1/C9R9vSGcLVokn0sd8aSlSQUyxmSxSXIfxAv+dYiwCVzBk+FIIq1bOza3H+YbYjACY0xBCgKs9vvSsayFBCSBVUNHg5vZIrs0paXTO5v2qSahmorMd9RCgpXK5Vhstz9D+dN4s+AxoDJW1bP638om4rwtMwOajelPHcQG3wx0lyVmZjJZAWCyhqLV/cDfo1b2jzBLM1BUFOxbqDd2/z6NEHEOETUEhKMyU1DJB/m+4+oEacJVlUQdWJenqNNR6QtKg3sZ4cpkOmxW6jmvayutLddHiHiciWqSmZlSATVqV/uoz7dDE0+SFKSCSX2v1Zz4QLiynu8gd6OBc/e/1g/J3wL0YdUxQRmJD1dq9CDUJbbxq4YnE8DKTkSoKABL5etqKFdLfywfPKJUObL8oNKsX1c2p1Ndy5vaBSkpzyVJytUKUD4cqXA/iOfV2CunuaTcAGBcbauAANgW11O8ZRKReoDElqVuL103DRsJklQzDMk/MCtKhWhzVBsSKxPh8OZjqlzUKDnMp6A+BFD4PfwgigaVguGzKplvY6AAV8H/8AKHSeGYooEwJQACDkCQDR25U0PhV9oM4VhZSDykKXR1M/v8v5WHqsWmWSHbKQk7Ow/H6wstBTOeSUANlKiSSmiiBpd+urMIyLZ2q4anEpKkrQiclKkg8pCnblWX6M4IIzEWJj2ODZXZL80tMwUADkPtqA5tZ9L0Me4nCziuWc6l6bJo5Jcg0YaPoA2kS5Y79WZBQtIIQyqMokgMxJrcg1iGXPnUK+XKTqS2hZx8T7+PWEcaGTserlkywrlJBciwUWDnqWNCdRCObi/wBRzzVBKEuWZgM1nHkY8xhmqKJaSUkiimfNuxJoGGlSxZo8waRLmpQyUggZ1knetCxBZ6sxpsYKQGwPGyAfjCjqMoJJLkuzg61v9xMbhQCHSUk1DpYmOlcZlyyoJCg+UOpN8r8p11t4HaKL2lVlmgJXmypDuAwJJuwGniekPCVMSUbRLwPFLCFOogHlHXf+IZYRYFSanr+dIWSD+klwHIeNMGC+X8EVJD9MxJ8jDTBYlTaULAv7Kb6xXUgix8jV9Ykkz2SQ7EsOp/GjnGwp0WlEolLg+R03Y7at1hdxDBJAKiyFAEhXuX3H5QwZwSeFJBYCjGt/z+YY4rDhYOUs+mh/zGdppl07KjLnBKkmYnla6SS3lrXqYn4hhEKlmeguzP1D9No34pwwtQmhNL+/jCaTjFSc0quRTuCA4ejjQ+GrGKR2hZKiLMcuegTpynZj6U/HiXFzElKMqSkAF3B8Qdi9Kh9IikJAPMQzUCamgUfe7GtICxHEUoNdKlhXe1A7/XpXkrOujJ8sE2JOhAq2hGu2sEAsgMnlFAHfr+CA/wD7GJiTm5VA0o9Ngbv+dILmSSvDAIDl3JtZ9TFYryTkxhwLEgrSc7Elm02YiGOLk94qYHIrZ6OG+3tCDhGA5uU5mKSoaM8WSfNCXUo1V8I1fYamJTe6GitAeBQACcxSkB28ri0ZCvtQMSZSVIKJclxmLnM70zMKJ8HreMjlGw9VBnEMWtGIK1ygpeWhSRlY6OogAXG7loHxU/vFAh2JDAh3+UG1BtuNtBZuKmLDmgNSVJCT4FjSwpX2jzh05A/6mYBJdSlDlLB2BblSEhy7PpR3ldsrXSrDZ3BZkyWEGa1QSQCR1CHtWr7gUZ3EPASZrJmKUEpCc0w5iSHfyqN2ekPFY8GWVpUk9QQR7QgVi1pWqY9FNyEtQPzB6OTcP9IbjQi3sfHh6kSs0piUs6XoRSqTuzG+kL8OjOkqQEklXMCSH1qQD6dBHiOMrVy5VV+HR9HvvSCJZyEoIY3GxJqSPF4C5C+BZPSoKCHHl/D+kFIAFqb7ecezp0taksoOH0+IO1NaEGh30tHiQi2cDfesXjsjLTDAAQ9xEXdAuAHf8DmPDLKR005b+cSpxAHjc7GHFNELKFGgOw+z+UOOHdoC4Sohmat3fTy+vquIzVT5je1IG7oldVEAsw/b9/WA4phTovoUhdaFtqkfbSF3EOCy5goADoYU4KZNkzKEKQ9dKVs71B0eLNImhYCk2If8/NIzyj0louyh8W4RNk5wEqXLKakC1Ddi4IitYtnYEE2pd2b/AHF/tvHae4eK5xLsshyuSEpXqlqHXl2P18YaM/Irj4OZy8KTUpUSLOPqTcfmkSox0wcjHLsPwfWH2PkKSyMmZbu4DhtDr6tCrDy5rupKkvRjZvQA/m8VckIoguF44uQpRQm4ykKtXp08YsXA+LycoVMIVMV8a1PfYGwHRtIUSMEVEDKnXMygWFTavhSGUqQhAZCVUuR/NhWFckOosadpOLSVye7llKyWoKsysxfa30jISpTLUpTFyQwAAApor7tGQvUd0j+dhMOcsod4ShTqLkg0spRLl7sPoYF4wO8SUpACVctH1DMRrSjRPjcXICpcxcwoB5VZvhJ+VzWtw9NK6QFxSVL5lyZic9CpKVZgoJepSCagPUBywfolDWBf6AqUViVkSVMpIIURR76OKGzC/WIZGGWqeslOUIZJrXNQ0cVfM9C1TvBp4wkoCsxLEKFXuRQasfr5wrPFp2JBEshCVkjOUudXIq1CGZvManud2CEpJKucy0IU0sZnAUk/EWLN/bEM9UyaTMWoU5UqSGCqliBXd7xJxHCzTSWlKEGquZjfyrq8A4meUSggfM3j5vS/5WClu2dKSqkYuYQhknnYJdw4FzUXdyfOGHCeIgqZbFRDae3WK1NKgugJ+vXwiSbh11WQzVoLDT316iKxRJ0XiXMWhRSHKFaXESf0ijrUXH3b88YWcJ4gJksK+ZLU6/Ywf/XBmylx1an+IYU0VNXKB0U7NQ7MSNdYhw08r5iLG1ttheI+K4nMEp8QDrTRW/jG/Dl5WzHmeOOoZImVCgNgxOvSj+HlD3gbgNdiW8Ls/nCLET2cBxsxAHn/AMw97Op5PEndv8H8pEZ/iVjyPkzQQxcfWJJiBakRyBYHS8azZ++94jeigi7V8EzoK5YAmAK/3cp9+sczkylLSTzLKgTkSKkaF75RSgFdmEdnnEEGrsI5NxHEkrmIJLBRdI5U6qsCyiBQkj6w8WxWgaYoy1Z1KblSAl3JOUPrSut92hvhML3iRMUSMzkJAFtCXP8AjpCTD4mWV/qoLKJDvUCjFIpQG41DjqLDiZ2QZL0oRchhUbuIoKZIw6U/CGJ+I0c+LUHgzRkQYYh2Ua/tBf1NvKMjrOCeB8LJeatZmJJOQFNQl6FT3PSnlaJu03CZPdZkISmapWbOzBRNyptdXarQrkceKBkCilKeVASH6MRd9HevSPcApWIWc5X3YVobltg+73L/AElZShV3KErCVLSpSBQh+YEXLPdRO9+kezMYAtAJIAJzJANTRiCPAxdk9npLFkKAN3cEv1DGF0vsqUziSHkAODTNpQsBZr7dYKkBiPEYqdMmS5ctJdZZOhVe50DA+kG4rs3PHwpDpFVEgi9khh9Ht5z8XCJSwuWyXLEClTqz76w0wPGUqSoEpOWqiSzDf2inJPgpc/BqRMZaWWQSlnZWnttW4OsT4xakoUsgBWWuoOljcdDBGJ4kmbOMxWcobkXkJHsKhttoJxmGM2W8sFaWbMKBtanzEMnQGrKsleVlIORQ+U28jt0V6mLLgsamYgFwlTVBLMdWb1EJ8RwwktVumv0gf+nMt7gj3hk7FaDcXiCVOXe0H/1OdI5Rb81uIT96lVXY6giHWGbuwRUgWu28FnInlTyUpSQQNz4iLV2YnMClzU36ddorMg0cB0m/j4eG0E8GnFBClEitnsC0TyLQ8OToy07uwjTEJdhelN4jkT3SGLxn9RRjbSMxYh78BNaF+jmznrf2jlnHUJONmoBLAHMQHul/qf8AmL12l4smQmoK1GiEAOpRYtS+9YoUhEzmM1Csx+JYBYF3rcf8dDDwFl4Fs2WAaBRB1Jo/Tf3h12fnJ73uZy6qByvcKcHKPF1MPvVOgkLYO4OgJNNgNfGNsbweckBayRnGZq01cgmj1bwO0VfgQ6GnAJagzeIY+v8AiMiscCnzSkZJkxR15i22pIEeQnAast+A4JKlDllhSiXUogMX6bQzTLygBLDYAMB4N/ESvQMa2v7xvkSli9T5+m0BxBZFLwxVdRp0tBkjAkC5IiOVNdQF63s2zwymzaAECFaQyKzxvszKxFiULDsoWrqU0BPW8Uri3BZ0kpl9ymYwYKahHsL6EFvSOlTJwzUp+fSN50kTE5SPDx38YEZ0NKJyafwyYFjvlunQDbV6EClr+UFKkJJSUKmoULOsMkbJp094aYrD4hOKUlSWRlYG4U+zGvnaJ+OcLTLZUt0ZqZUvlcOf5irYiQArDFRJcqahUWfVnsIExWHo5FGd7eDXguVICWctv+oA4e4fptywQopvmS+5mJ+gNPvHKVBcbKfjOHPUecCyOITJRZnTsrUHrp7xbMRJTcqlsNiP4f8AiFWLlA1VlB2S6vdmPteHUxOg94dxILHLo7y1VYUtuPwwRh8YQOVq3B8rekI8Tg2IKHG6hodusTYWdNplTmHzKyswfWraPuYLdo5LZdsLj5qaKIqWFT7NAPH+08xLypbFY+JRIZG3iekK1cQnBCCUgAqIUrUA0rsxGurXiCTh0IJJJJcmiaV3Uavq+u1oiolXIaDiipiUlMrJOKWWsnlUBpqSol2rRzUuYFKJomCYUln5heltSxaulvWPZOHRPByz0SyCEhIUnOrQFqLZ2tudjEuAxOGw80pnpVNyDMB/cAwCv/ZxaxrA6UhEu5JK4YKqKVZlEhJzAhzYlqglnHiQzxZZOAzy0icfhDNrYAPUhJYB2+rwn4PxD+oBIDAqZksAmtG2ABhr2hn9wQlAKgqpN/ElzCRty/QUZMIQcqWCdC94yKjP4otKylUsqzjIKGpUHDC1iOWpPUERkF4/JRZDoeDlJNGtaseYtDFwOW1Gd67aeWkBy8Qzp2rR9bgmJUkOHqQnQ5RUnodG9IoQGeGTZ0gDcGt28/aDEVoXr4/SsJpfGpaPikTv+9ASsN55VN0AgodoMK1Z2U355a0+7EROQ8TWQP1mvpX1+8M5DPoHt00hLiOLSVLSZU6UtT1CVDMfK+9YNk8QSXq9dND/ADEFOK5ZfpbVpEnEf7mKaaC4qOrwqx6krRlCq2DE38jDfFrQQAVB/wAbUQlx2BWpH6IylNEqQ/wm4ZjrUOx93PuxTqzlikxRLuywCTQ+j/8AER44KAAYPYO1TtUNbT0akbYnCzJVCpJsXCnLn9wa7DeITMyyx+mtZf8AUAIJrqkH4/AVq0W6lVrYqg7p6B502g5Q+4DNbxfWlPOBeJJorM6FJYmmgrr0FR0owoH3C58mYxU9SAyksoFtHuzN/wAQ+n8FSoO7j+7m+tfeM31W6SNH0yX5M5zi55Ao4BHKAGJoC5NwGL+YD3jyTxRGV5nMutZjqFX0BG4vpoYfcbm4bDhWHWlSpk1DJ5QQhNcqgo8zpqwSR1d3KXC8MQwMwAinMUkM/m1agakW1jXGSkrMzTi6JMPIKnmJOZJNQlsqrBgA5sSGIOlKwbJ7NhYUf1SwqkKHKAwqyaWZ6+LUieWTIllKEqKU0dWwAFtEj70d4rmI4hOxC2Qoplh6gbX8upYVFnAhlFt6FbSWx5KmypJUJQloV8ynFrFg4Kj/AGg16XhR3shZafLCiauDlPR2FaUYuLRFPwCUyysO4AdZLipbUPcio09YrfF0qCzUtpXSF6LdWc+LaOl8D4HIkzBNlKmJCgOUqdKn1tmzAFndotpmjnKQSQLAVIbSrv8AeOA4GbOzJEpawp6Mr8DUfyi+4XjWImyck1KQs5R3iZiUhiQ7gqDnKSWB0ZrsksbsCqrEfaXGSpkxIC5qih0la8tS5JIShIFabHd7jIacNwpOVkALqkEBJpX0sC7t1cMPYvpCl+kJQ5SlOYNfwd/P+YGlTAASwJpT0uQOsT4HEKbMKb0BppsbvroIml4uSqi0pB6mnkQUwjkBRI8NlXcMdthEmPwstSCCkE7btoOsEolyrjMH2II92+sRHLooFrOCD6xKc0VjBlZnIBKgoZho9SKfKbj/ABBWBwYZxMWkmxdw+1eY7VN/KJpuCyuSkklwMgzjYPldhW59oSz8UmUn9UMfhqH1Bt5A20iHSmWUmtI34pxU4WcZE9VCHRMNlCzEaF9PDeD+HdoR8qwAoUULEtqPasKOK/rByssGURooAVG3hs8VnATxLPKVBBOlaWqLO3v5Ah4VLgrHKlqSOop4msp5xKO7ge9R9IFxM1BLNLD05SUH1BeKkrGrlFTrISkjmblZQpUmgL6bC1ol/wBYmOEpWlQV8t/ACt6XFvaMjxyizVFKS0P08IlYjkMwoU1D3gPgaJFPURBiuH4zDoUqXPQsCqkjNRNHNSa3NCLHwipY3jCSQFJcg8wsrVxa9D/MCSeMKmTUgKmILsVImKSL3IHLQUtVt404ISeq/pLNJRW2PpWIM0iZiEGYU2yskFhyhTvlqHct0i0SJM0EjnKVA0USeehDJLctKKJFTsKV/icjEYaT3oxCp8p0nIpGYksQVClA4DO9DEfDO3uWk1ICLkBwUgn9qviAyi25uaRqlKUFUYmSMFPdjji3CJzDMhblIKhLUCAocr5iBzEAcxs2jQowfZiatYCJS0y1MVukg3oEk5aMwrsTUmL8cRKmpExK0mWqqVIOYeHLq49+hiXCYmUXGcOCQ+Z3ozAvv9NIj9XOOmgvBF7RUsR2ZxC5XdPKQnVy1QaAAOSKP+PCTiHZLEy3ypRNS3yqBp5sfIPHVeQgEEdK10f86R6pctspYdf4v0v9YHvz+B40lVWcOlYRclYC5RQokUKGd2pax6bw8kcOmSVTF4hKhLUU9zU81BnahSADuzvYtHUpxllOVQSqzAsxrQjYu3qI51/8lBUpcgMruQlpf9pBGZPoE3r/ABXDlTe+Q559cFFKkn/TOFykJOZGUKt8LP4kUJ8t49hT2fxYmAOoO9R5fnrGRarMnBeMO6WAAckBj+dIhGHE1RUosWo9mtTw6RPjFGXLCkMFHVVWB/aLP9oqk3vklRKjsD5dL0sR/BEBzSAoNlgxuEloOVD5gxKgWvrcOA/5ouxc5Us0mFRNgC49at4wixM+YQyyaE2cE+JNT41gWUcxYKIIoAV+w+0Tl9xSK6SwTuIza5QkkB2zVJerkClCCKV6XieR2m7kkTg6yBlrmCS9Q+9rRWsQsSilTkPua9WY/wAC8I+OYpUzmCqDlIKgCXqWS9qV8YR4U9FFkrk6kjtGpfOJSAGNMwKvFLhizW2iSR2mRlAmS3Y1yNbTwrpufKOTcIx8xBZKzlsQ+o+n+Idyccopc5SDUA/FUsdS9dXr9M88E4vyXhkxy+Dp/HOGoVKEyUhM1FzR38Q3S0Vc47BoUWw+TZJuTuKco9YT8L7SGWSlMxaXuyrjYpPIuljQ16NDj/7AnIsTUImS9RyunU3d6PYk+IsvTeuB0ml5FfEZ2eWsywkoOXkCRQlQoSOZ8walxWN+AYSXJkLnzEpbMQhKrkgfCNScyVDKbPq5CkvEMPLmTErwqQpKiLFg9TlYqbPyuw8mjTGY2ahMuTMkZAMykUVzE0e7K5iXLEuXepfZhtR0iOZRk0rLGqZiglMxMxUzMVd8hKVKCQ+VOUIbLYjKCPSoMnypawSpPfqzKQrvGygspIAcZUDME/CCS4d3EKOEdtAgCUsMkirBLO2lmD1oB7w9xXGBMdElC1KmOUlgwFA6Cpki51+sVeZLlMj9PJvQowvAFIQrupk2VLlqaatCyECgVRK1EqACgabWgORhcSpUsImZ0zGNVFBSCM3MQWcJYm7VpSH8/h55ZPfhUlSkmZKmUJqSClQdyTQl0khwSKMSjs4tC5q5a1FKk5EIDKyhTIJBJflAJa9L3EKnjly0PKWWDpWKZhXmLoXMUBkIE1BfRykqDdDU1rHuF7US6haqg5TmNHDih3p512i2TJSCeYeqTUalRY6l26+UBcROFQFSz3fNaWwdZoSwZlljYOYk8GOf4sb6ia/KJFw7Fo72W7qzHOC5ADC4AuWKQ+0Q9r5uLGYJCZyBUIXKQtOpaoJs4eKDx+eqVM7vDrZKXWwdOUgqcMoskgDS/m0MOG//ACViBKVKWhExRBZRLG2oAZQ8Gif004V0heaE9sDwnaqWkhRwOGJ3QFSj/wCigPaMiuqwvKCnSMjX0IzNs+hZyTLBaYsbpooein9iIU/6gCcs6RIc1cIyvu5H3glU9Qm7uDcm4FK6+muui3j0gKHm7DTR6axOTOSBuI4vBhQE/CLS6XzomKUkbhib+AMKynDlRTIU8tZAUFJGYVqHO1YD45hlKkskPNlu3UEMehJuPB6RXcBLmh8pByllVL72Y1tfeFljuOmPjn0y2dKwvYfBsciVMouRnUfMO4aka4n/AONsMapUsVcOXA9qxUeHdrZ2HUE56FOZiKEbA2JtZouPBe2UicwKu7X/AOvnqIVSlH8inQnuLKhxvsWjDuf6jKFH/wDIwrU3DB6atEK+GKyunKpIDkgDXKzA/MSl6PdUXXtdO7yTkyBRJDKuA/zUenWEnDeCoSKTiFa5Dl/5HQ3guS8jQhraKjjuAYlRCkSSUpHMApAr0ch/KFkiXiSvIUqSoUKmLp2cjo0XjFcIXK5pCs4UTmd0XZ2KKaDTSDeCYcISo4hKHJuGDJ8fGrP9YLyKrdBWNr8Wyv8AD+IYmTLRL7rKEqcEJQAU6khbAqY/NBvGsQJ5lmfKUE5XQCSlQLB2KSSlTkOzAlLbRa8NhZSx3aWmXVm8A3xDcFri8b4bs7hysk4dag7BRVMUMrAvQlIDvtHL1F9hZ4Ix4f8ASi4Ds/Jmyif1EHKauSAMwAa76i5sbaYqXicGlYCnlkslYICVan/sVXX+69x0NPZ2UkgyHQXLAPVw5FakerN0hZxzsoZycqppBCSkUqAaKfQE2pVidzAefHJbsWCnF6KqntCUoT3gUJiWa2VYBBY7GlD9zB+D4tIWQrMlJNx8J8nsaXG1aVgjG9mFrVLCwhaUJbIE5czDKKpZSDqWUzsSNIWY7spLBLGegC+ZIWl+mT/+nrCp43w1/ho9x90/9LPN44pIACe8D5fiLpNCKm4IIIdtRcGNf9WkzMuZYL1SCASLpofFxFJwnDlokqKxNSmzIykAH94WpIAiw9nOF4JQStU5S1JoArKCjMSbVoa1qL3hFhjLcef2Cc1Fb/wm7TcJxGKkFYlouQl1JQoilxQFLjYF0i0c5xHZrFoUCcNMbXKMzf8Ag8X/AIjgQVBZTPyrYoy5Vgf2rSUuKjdusLeIYheECVzUryqVlzJLVZxQq2B10jUvdit7Mr9tvmioSSqWcq0lL6KBB94yL7gO1klQA79txM/nMCPeMhfdfeJ3QuzGqOILcUBc3Bt63veGSkuhyQSRQCEOBmFfwJWqxezDyf0+sCYbjswIKxLIRo9VGu5YDYQXC0TUqGmJypBmLVlSBlUSzPYP06jeK/jyAoZSCCxBBpWtDqLeUWHi2IlqwWQKGeYxUlBdQBALFw7VDMHMJP6MhKCaEJCcuxS7Mb1oKk2jnGkFO2Vni+HVNITygJtSmxtpaCZeEDOmpGlj6+7wxw6QWFH/AJiKbORKICw+bxbQ19T6Qtt6HpICw3GJ6KyyFI/apy4s4Y3cQ6k8fSsZZqEhVgTzM27MafjaocVxh5hIl5Q9E20arga182iCepIQpSBmzOo9D/yfeD7SfagrM13LzgpSsgMuYFa7p8qn6wWnhyl/Gq9wwH39o5lw7icyQ2Q3qxDp89j4RbOEduZhOQyknrm+r2jNk9PkvWy8fUxrmi1owSpaaLUS1AkCg1q9PUaxmP7aGQUJVLURaj26aEgF2froYquL7YTVANlSCSCxOYUGlqvQ9Ds0VTGYnOolZJP9xevswtpD4ME07lpCZc0WvLOtyu3khbOch/vTlLilD6eP1kRx1yClaVF6g0JcUINeuhjieLmOQkWd2/4hnwnHpTNlImFSJaSRMoxq7u1b06NFJelvaZOOdLlHZU8UQoDMGNqOfv4B/vEisSkkABT08fLbyjmuAEzu1TJUwqlgnKHdRS/zAhlOzvQWhnwPtLNUl0grD5aO7tbY00BLRlngyR5ReOSEuGXPF8NSsZVIvYt7Vq+tXjXBYGTKADDN7n/F4WL4gtAzT8yEeQ8ipqGF83tKpS1Kw6SvKWKmF3a7hqiF+nlKOkF5UtWNe00qZ3ebDBIVdQUFZSkCtfhBAHmzUMVDiUqfiJYlTJE4JWArvChSkC3wkJa9i+9wTDPFdp8UZImTQESyHW5qoWKcpBDm1/SPOHdvS9AoAnamvpb3Ea8bzY401ZmnHHJ3ezmmMwipS8iyH0INxvv5RkdrR2rkTA05KFD+9KSOnxRkU9994sn7fhheHny5dvhDl+vTeKJj1rE2YjuVrSVEpIfKQSMv1D6VN3eLNxniASBma+Ua1Nt22/zGuFxyEpzEsuY2QE1SCAU+jk+JaHi9isr+Awsxc9BMuYMq0BTpJaofM9qBw9hoIY9oUqS3dgMSHJLMBswqf8wfw/CpCipClkh/iUQNdBQlqF/GB8exJB+UfFpb6Qs3saJUlYlHe/pnMHS5Fv8AmkQcVxRyocOHUXp1HiDY+Bg9CUMmZLAKc7uAz6F+vjFfxM9SmBPwUazVb+I6K2NLgnkcO70KUgAFDcrvvWthTwfpSBsU6UFlVLAvWgYAVuwDBrR7KxplFWUlKTsTUO4r6gxEme4UCHffxctFd2T1RrLysBajWPv4t7+jGYCQpYSEhb0TQWFK3zM7eOgiPsxhQuY6lLQlIclLEkaitA9B6w+49ilKzS5aAiUyUp+YsHVRw+bdmokaQ6QjK8v4UpchJLkBQLkOknobs41HiYZ0lkZ96g6NY/Z+kZOXnVlTzEsAK1f7RnEkZJQBfNMcMRZI1D7mx6K6QBkA4OWXMxlBL0UH5TpUa/5hn/VpVIUhMtK58zlFHLAOSk0ZWnvFu7Oom4fDKXkkzMPlzrFAcrDMK3LAMGNTUxTMPiEKM2agcylOlLBgC5PQMwDV12hxDOKcbnj9Nu5Q4YJdO1bAtr5wJLxcyW4lTGCiMzFj4ULtqdCQLsRBGJx61JSJnPkSMpJfLqwrZ9PFr1GweGRnSgE860hxVnW3KAHPhB5CnQ2xnEps2SEYrvCAMqV/K9Dd2BYBw+9osHZVRT30uYUfGhboZspQ4oKD4CGDB3aK/wAR4AtS1SpQ7xCCp5iQ+ygFl27xLkHopNjQN+xGFKO9zE1TLKT8pSM5dP8A5CsCMOkM8nUuBBxTi/8AUYgqX/0gpkoqAAKOwarV9olnSEplipCxQlqHqzOaU8fOFvEZWWYptS7CwJ08jDBOIzy0g6OA9WFxW7OT5qgNATM4bxEjkWxBAAJFR7O2msZERk0UdUt+fgjINWA6zL4QCl5iwoaggke50/OgWL4JhkrCuZKVfElJCQqlNCRY2+rRHgOJZEg5gNQX6e3rrGDiQUVMlKzqSXpexDRnuitWemeHyIcIFAnYDqKksBAvFMYlCSQxXYB3qfKrbQww85+YlKRsQKemmsVXELVNmLzGjqqKVsx1BYB9gBvA+WH4AJ0xZm5wClCcoUaACz0sXNkireySa4Vzb67fn0iw43GSx+iE5g4ty826WsKt4dITcSSNR8xPh0+lIdCsglIdWZzZq2fTxaIMbQMmpF2pXwPSnqY2TPysdA1N42wC88wEh8lRqL6aX2Grw6EZbux/BHYLJH7hlUQCKc1nvuNfLztQopmABctYaglncsxH7n8dDtDCVjBJGbvClaxRZJCXyNmLAlszDzrR4Qz8JNmTCgII+JRcB7Au+icqkm9TlqHaHekKibgfA0TZM2euaxfIiWJZUo6HKokNcioJGV7UKXjmJEzElIWCmUBLQpTVCbk6XJ9YsPD5QkjMkErlIKsrkJBPLT4s2XMGJAKq0pFT4fw6bMQVoQV1sASSSdKM/m94SJR6Qxx8mfIlPyJlzwoDu15kkN7s/wCWgLB4UZglMzkLAPyu1KvYAm8OeNTJkw4RE0FHdpZWZOUjMsIHsB4sDrEKpCZUwIQxQMr5mFAyqP4v+VehCOXKTLXNlrVmBSoE1FAkkKDUIAGZjS3jHuLRK7rIhSEnMkZzmDJJBJJYOBQUpV4mw+GE5aUpYKJWSWYAlJDFuZg9XiHiE8JlA5XSAQpIdjzrJAdiAGIANWDHWDEIbJxikyJiUkhSjlJTMpmDJPNZ7NuwvC7gvGVSp6JISSFMkpN2UXJ6ZR/NYI7NoDCZLDtlUpjylyaKS/KQUuA37SKmJ8PxBJnyZclQQAvMRcKL8xJNcxQDWl7OAz0TBcVwj4+YDKcqXqVEguA1/rV/BfhJRocpI1rsWILChp0vHQEy0d4VJUkBSCoEiuYlwAS3y0bdne0VPHZUryFlFJIzFwKkMXowploKj2mxwMghJdlJUHqQGLipDv06+UZHgmZCaOxoSA3Uej0cffI6zi5zSzsfQUPiP5pEE2aFNyWFSHqfoITYjiL2LDqmvleIE8RIoczag19AaCM7KodHGhNNKMCd9muPCA8XjUjYAaDX7wlxmNz/AAgjzf33gJSZm6m9fXSOoI24hjkKI/TdZNVHZmDgfnjolxM0uavXS3lsI1Ui5JJ3r9rCIEkEubdKekOkK2YvE8puV2GwG42N/X1tPY/g5Xmq2SpIFNvG5AttCLB4ZJNbG7X013vobRYP9ZnSM3dKMvMpzlZiQdDZh0v6RRE2G9q1FKpaFIIDAFPLUAPRipnJbo24MQcJ4qmXMVN5lZ0nMF1NToWJcjUmoBcE2F/qO9mJmTlkj4l5fiYrIJcsEq1DPcHwGkIMxaZaUgKXMSwYAPmI5v3AP9fIMKLHw/Cd9LITKOaaVKNWKE0SkklJe5UA3yv47YHBmUru5S5kqWlR5ylK0GoAegUUqpX4a7uA+4FPlzp03uisJlpQJZDgBDZRWoUeXNr8STS0C8aw8xKVLSsAEFKUlJSXJZ1AEBTZSbAF3Fy5jHuNKTqirca4YqfNTMS6pal82nIFBKWFuVBFhVlGGOGw0tKSrKcyyfhYMHcMm+tfARLh5hRJzrUFEAMzBwKWAYVUWgXFYcrWgJUFJaozWU4GUlhV1G9n2hxAhGEC+8V3hdI5WAGa2hD3J9izXFZayUT8gISWAZRYMxBItXoaOImkrIWUoCioKUQhVeUG5qwAZNbHMIiwHEZsxQVlRy0BUkUZ/gzP6sf5gcjRddjafw8Eo/VMqWS4TLDVBzJyn9xLUBLkCjCBuGcA7pRUcpqK6pZQIU1hQnXoGh7gJaJZJmJKpupVzFX+4kkC1tjE00chJDnx/H/xD2TaI8TLHKpRLILBdHq7kunKBYAsXp0MVfGcNSnNlSSgk5STo+u5FvEGLRisOmalImPlJCiHYEEUCt22pb1HxGDK5Jl4eXlMpJMxmZ2JID/EoipAB61MTmNEqhUClmGYBi2vUXdwxaPI2lOClw4DuNGvpfUsbNGQoQmbLTUsrw/DEEwgfL7fzYRrj+N5VmWlOYpuwFDCpHEJjupIOyaj0hKCFTVnRJGwAJ94gmzEj4jpVIFf8+0SYzFzLNkFm++v4Y34PgArOo1UCQwB9SqgG/lWDSWzlbIJGDmTA2XKgmrnZ/xzGLwikl0gqCGJLOBVg+zkUeH8nC5pVOUj4WN9GqahnHpCtKuVgoir3NFDU6hUCLsZqjXmYzJjlRPzaVNK7bda9dpk7vcqQXWQEgOWHMVUdxlCaNy6fE5gbGYiYoKKsyiDzFyaqJL7gn3h72WwSJ6kpaqUTDmdyQTlQ4+W70qW0sXEbGPDsKJKConvJwCCXOXKJqlFOQn4SQlXmoDeGeORLlvi5csGaHChYV5VEAcrs/MKXpUNpNwwmSMq5ecd2HRUZijmQEqsC9Hdq+UD4HiHfAfpFCUA8pTlAYNkuxq1KeFIxSk+pMpiq05LRBhp6mSpM1YAUcqUrUNPnGpvq2w1JM/HlZVnVmKeZgQRloaMWGmj76sGvhBlkBUyWBMcISVEqNyhTJBYEgXa51pC2fN7ok5ks7EpLgljTQnxZo1QyWaPU+njGX2O12GPaKYruhLQhwQVFzlDJd3AIertX5TZoZdmsItQSzlLJUVLqCWUTQEMA4qXpqeVhEcOm43IQQhFDb4RViQLmpYPqPGH/E8T3UpMqU+VgjPy0Pwp6FWwY21hpZOy5Mqj5F+KnIkJVh5C096xK1mpJbbStkitfNS6biciUJfMF8uUKAGZ2LEfCzOWoXtaDJZSiYZRQs/MVKPK3Ukkm9zV94I4J2dmTxnKymWX7vlAOU2IFgTfmCjazAwI0v2Hb/RrhVLLBYAezMbWBOtjsem0sxJDsQ+tPyohpi+xkxAKpWIXmp8QSQWtZIbxHvFfXjVoUZU2igaF2B2y3v8AmwqpIHt2ri7IuLyTlSErKCopGYAOEgpBu/W4NYm/r8gBJCWUcwLALowJvYAW1TfQaYkpKUJJ1Bvp4WaFCsSiXOWCxGdLDKDsxrShaunXQyEQLxDCOFFFAFEgBylIblS9QCQfLlBY0GQdPmOtPxoBdNWzZFZi6XoQmYEmhdIVVmeMgAKaE8poAP56194Z8CklZAGQMXJoDRmL0J/2+1I8kzQEhKgk6Gm71e4t7dIbYPErXLQnMtISsOvNlAAagZitTkCho4tErHZ7jeHhSsyAVAliE5jm1e1DuX2OsAK4JMSjMvu0k6KWkMB+5yCH6B7u1jPi+KgqIzKTys5UDM8HflG4FTYk2gCUuWxzGuyak0uagJHWO2D4GeDmpGUFQOQ/KXS13BN7/WJuJ8NQtZnIuA6hu7uPzpCvhk/9Uqox+XpdhS9LsPeG0pRZR5S/xV8H666fxCPT0VT0V3GAFRWxUmlHGYABLuNKEJc6+ENuwXFUy8Sc5YTEsCT8wYgHxDgHdhDD/RR/T95MBerD9oqG9T9Ypk+WEm/5p5xWMrZOUdbOl8bkzkEzJU0o6BlMP3FKgQzkg62NbQJInIyGbOWZxNTQIFC+hcglgE0vs7KeCdo8VMRkCUzCARzDTxcUgfFS56iO9AQkF8oBCR1o4J8ST5RGeNPZp9PiTkuuSr97/gxwWIVPxCVzC5K81v285YaABLDyiPhnZ9eKGUnLKSpRmTDtQAIvmUW8BetAWfZThRWsTiWQHSDu4IIRud1W922472nCTLw2FDB8rpZgP7D/APvq/mIxcrpG31eeLl9vFDpeKCMuHkIcJDM7EaVJurp7gmPMRjCkrQuY/IFFWUAS2+EqD0L6C+wYkqeELXLBUqiRRSjqMudh8xU6mNGp5Qxw2JC2SEoUkpBIcZpdSQSCeaia7aWjVCPSqXJ5UnYrxmJE2aiWCyFKTR6qCjlct4xfUY+XKQCtWVPT2b/EUFUuVMWlbLC0kKSU5SHFapJFXuxeIeP8WSVoUJgIR8rkLBcMopUAaMwIDc0I2laC02kdMw/ajDqS5mBO2cFL+D0MVXtxJlzUCbLYtVxYgkJPi5IPrvC/A4xSEIVml90U5GIQAFg3MwpUeYEMDqCNQI847OEvDsGGYsAwHzZ1FhRnAsAOfSFU23TLemi/djXn/pUOJYw5EsS4NSfEN6fxGsyeZyiVc6rlQHgXf+LVMA46alRXb4AfPO9OvMfImHfY6Ukom5tWHsX9o0N0jO0up1wM+GYdE2UApSioAhRYBgQQXLmhSybVIfdshZhuRYJoFjLmBfK5vtQi2zxkFPQrQEnCMlygTCA7oqmhADpFQG3CfePcRiFrQlKlAKUHoyWTUAMGpdWXwgOW6mo6Xc5n9R1b6wUJiQSfiWb2DHoDYRFsoo3yBcSkgLKli9cviPDSlOkL5iCQWGUOzCGmLwaiErVexrS7i7VqR5RthZKSa8wAJ2HhXcsLCGQG/ARwqRypNHSLG/rYQ1k4RYSXbMtylqOKua3setI34Ng0lTqOrbD8eG+Gw6F4lbUCUsasGDdaXa0TlIookvFKYRIN8op1Zq+vtHLcZ8REda4wh0lLOA5PpT7RyqWf1if2F/Q0fzIEdgd2dmVJFw4CtGGw61LypIJR/wBykvmAo5cg+nnD/hXDTOPeL/6SkBg9VF/JqXPkHvEPAeApXh5BWHDd5lNjmcnMf21Pj4PHnFuNieFy5KihCCxUOXMzMBZkfXwpFZTb+2JFKtsztBxVSkmVJYSwGURQEaAf2j3ro7w8P4QhSkTcoCQS5FVKOoD9d6Bq7Rth5YQkzJzhLnlqCTqBt46dGJHgxKpyJhqhg0tIows3TUR0YpLpiFtt2wyRxOWtGdSSlQ+FIqE3GhqSkG/XxibhSpCVJCHVzEBi7AghRfagdzSm8DS5yVrKEhJQVjvD8ycqWOrqBL1H7jCabMBylIAIZuYhiVAua1o94ZxVULd7D5GdM0gg5gCEhi53YatW0Q4/BKnpKpiUS0fLMmEpUd+S5HWh8Y34p/UTJYWZ5SMgUAkMFOfiOzh6HanRPwmdmmLzqUQSACa6aqNYjHD5LSy2hlwg9ycklZmhR+Ey8qN35rixtC7jM8zTzKLAZUjQfYdSXLeQcFbugHRSApv3Jy+Njf7RCeGpdTJdqA0LHe1RT384pHD91sSOZx/Ep2PwYRKSt+YrbozKL/QRY+xBzInBqsCOhDwF2qVyoTTlN/L6faHvYnDZUBX7vpaGyaFgDcTwgKXSKfRqj6R5DvjMgF2oGBDfn5WPYQLKMUrUFZaFJIO48OnnEchKSnq97h/HUdY3wqVcxJISSfFw/wBfQxuhRIIS1AzkPZyemt284KjQJSs2TmKcqgBpsWoHbS7+kMRJDgISPK5pYbltTEE2VmUPlDZlACjM5fo/v5Qfga5T1JHqPoGECehsasa8GkhNCK7HR/rBnDOFpSVLKkkuTR9STX200Eb8Ml8xU1APc2/OkM8ZMCUAPW58YzNmoV4uZllh6geBoLOf5hJ2a7IhKpmIxIGRypKCaEBzmW9MtXY31pe14TCBhMmsAOZjYAaq+0ULtT2pVi5glSnGHDkjWYWLFT0YGyT0JqwT2NNukTySVbJu1HasTZapUvMQog5wpnANm26fSje9jMISnv5qQEOcru8wuagkuwdifTVo5HBJKZIxU9CiA6hLAIzuQE5v2o1J1B2Z2XAcevEJmKmpSMqqMG5COVIHyilNxGuMf/KM7fdkfFpqVzCVqNAAEtQDYCwBcV38oZYXCtLSlVHBJy3ZgL7klNOvQvT+OT1pxIyg5FAMwFwoij3NvWLRwviGYoUpXIHCQNnCUu1Wfw0ikUKzXG8LUgzO5luFhioqs5ytuS1dAIU4l0qCFjIoKqQfIm9RV6bnycYSSuXMmZapoAl+dTMWY2aiSaVDeGvF/wBdQSUTADQAoAoASQC9zy+vWBI6JFxXHhchEr4SEsW/YgajqNPDYxr2QwZyTFEOM582Ael7GFvEcSEkIOZQQgOS72q4uNb6Aw77GTwE5MrkAnyLOK2qQ/vAjydIZYnCgMwBJfZqN/n0jSTyhRUksCwAsfDfaNVYsZVzc2YIKlFgQ1HyhwHt7xviZiinOlToABCCllVYWIcFwdNIsibEPamWFJlhqBd76KDWh9gJjAMAEsGZzSwhN2mDSU0GZawrzBApuw/mJuCzlKSTdhR/RvCIZlsriehxiF94SQKgZGpcvX1948iPDzWALEZgD6MfqD6x5EkUaKFLnKDJu9aEdXJ2jbBkEEBSRehevhR28TpaB5aBy/3Fj4MS3q3oI0wYdf8Avy+TxW6JtFjcIlgNUpA8hT3+vkYPwSUplBai5S6QPNz5V94WYw1HRgBEkiq0IJOVRSCPFgYnPeykNFn4ZiHlpzUerah6gHq0M8PJAUZk2gTUA2T1PV7D+YE4VKBWtRHwqoNNfejQH2snnNKl/LnBI3o9Yy8mhi7txxkqRkTTOyUpBYmzqI8NN1awlk8PThSJk8cxCe7kCpJaqpp0SFZqavVwwh+JKUidiSApcgfphXwg5cztqXF392MU3GYpallalFSqOS1i9GZgBozb3rF8a7IhkGuF49MmLyTiFCYqotldrdPfW7mLgnhEqTIWJQbPVSnJzFm1JoGNP5Mc3w0kKWKkMjOG0PSL3w7iC1yJJJqsgHzLesaopIg2JsdwczJstLihynwLKLeDD1MHYTFoC5IQgrC0AsQGy5iUvT5Qm/8ALRpOWT35/tme2b7R7wfC5VIZSmJykEhiMxJ0fSCgDCbxROfNlRmSamlagXyl3BofCJlYoTsgQpCii5QxKWB0qblMbLm/ry2CQyVtTQJSw8KwDw3FETZ5ASGlzCwFHCkAOPOEkOuCocbmfqqcqBDjNQG3QDeDOyeOPegJBz5QwehASMw8SHI9YTY+YVEqVU7xtwlfPmFFBVFC9LQUBnQcXgxPS6ZhAWyVgUZIdqb1/wCYAw00EIVMJEyRmlqUnqzFtiw9fOJuFY1ahmUXK1EGjWswGtYVdpv0lKlyxlE1OZVS7ilC+oofAWihMW4ueVLZXMUroQGrmLuDr4RZODjKFtZw3nFUlElClkkqCmc10N38IuXC0uiurH6RHIVgw/DkGUNC7DzzD7esZHiE1QNA/wBBGRBlk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119" name="Picture 7" descr="E:\My Stuff\Seminars\Lectures\Roasted.jpg"/>
          <p:cNvPicPr>
            <a:picLocks noChangeAspect="1" noChangeArrowheads="1"/>
          </p:cNvPicPr>
          <p:nvPr/>
        </p:nvPicPr>
        <p:blipFill>
          <a:blip r:embed="rId3"/>
          <a:srcRect t="20645" b="25161"/>
          <a:stretch>
            <a:fillRect/>
          </a:stretch>
        </p:blipFill>
        <p:spPr bwMode="auto">
          <a:xfrm>
            <a:off x="152400" y="2425881"/>
            <a:ext cx="2743200" cy="2508069"/>
          </a:xfrm>
          <a:prstGeom prst="rect">
            <a:avLst/>
          </a:prstGeom>
          <a:noFill/>
        </p:spPr>
      </p:pic>
      <p:pic>
        <p:nvPicPr>
          <p:cNvPr id="90121" name="Picture 9" descr="https://www.taleof2backpackers.com/wp-content/uploads/2020/04/Pork-roast-places-to-eat-in-Cherrapunj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80987"/>
            <a:ext cx="2895600" cy="1930401"/>
          </a:xfrm>
          <a:prstGeom prst="rect">
            <a:avLst/>
          </a:prstGeom>
          <a:noFill/>
        </p:spPr>
      </p:pic>
      <p:pic>
        <p:nvPicPr>
          <p:cNvPr id="90123" name="Picture 11" descr="https://rootsandleisure.com/wp-content/uploads/2017/08/6tag-1522704139-1575284047298889022_1522704139-e15026344713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09550"/>
            <a:ext cx="2665368" cy="2133600"/>
          </a:xfrm>
          <a:prstGeom prst="rect">
            <a:avLst/>
          </a:prstGeom>
          <a:noFill/>
        </p:spPr>
      </p:pic>
      <p:pic>
        <p:nvPicPr>
          <p:cNvPr id="90125" name="Picture 13" descr="https://images.squarespace-cdn.com/content/v1/578753d7d482e9c3a909de40/1582009732699-BW8TF93JBADGWF5PYKZR/ke17ZwdGBToddI8pDm48kDUtYQ2mIcZCFhWXBHD0ufwUqsxRUqqbr1mOJYKfIPR7LoDQ9mXPOjoJoqy81S2I8PaoYXhp6HxIwZIk7-Mi3Tsic-L2IOPH3Dwrhl-Ne3Z2IiqmDe04ViQ0pk2wYIUD_-9sgWFBJh1znxvCdeaM3SIKMshLAGzx4R3EDFOm1kBS/Mishmi+Chambai+with+Chicken+%7C+Goya+Journal"/>
          <p:cNvPicPr>
            <a:picLocks noChangeAspect="1" noChangeArrowheads="1"/>
          </p:cNvPicPr>
          <p:nvPr/>
        </p:nvPicPr>
        <p:blipFill>
          <a:blip r:embed="rId6"/>
          <a:srcRect t="4082" b="8148"/>
          <a:stretch>
            <a:fillRect/>
          </a:stretch>
        </p:blipFill>
        <p:spPr bwMode="auto">
          <a:xfrm>
            <a:off x="3352800" y="1352550"/>
            <a:ext cx="2237617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Bamboo Shoot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Dry Bamboo Shoot                                   Bamboo Shoot Dish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dirty="0" smtClean="0"/>
              <a:t>			   Fermented Bamboo Shoot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Fresh Bamboo Shoot					   Bamboo Plant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				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73730" name="Picture 2" descr="https://5.imimg.com/data5/GY/GA/AG/ANDROID-89921864/img-20190719-wa0001-jpg-500x500.jpg"/>
          <p:cNvPicPr>
            <a:picLocks noChangeAspect="1" noChangeArrowheads="1"/>
          </p:cNvPicPr>
          <p:nvPr/>
        </p:nvPicPr>
        <p:blipFill>
          <a:blip r:embed="rId3"/>
          <a:srcRect l="6400" t="6594" r="4000" b="5494"/>
          <a:stretch>
            <a:fillRect/>
          </a:stretch>
        </p:blipFill>
        <p:spPr bwMode="auto">
          <a:xfrm>
            <a:off x="0" y="3181350"/>
            <a:ext cx="2895600" cy="1962150"/>
          </a:xfrm>
          <a:prstGeom prst="rect">
            <a:avLst/>
          </a:prstGeom>
          <a:noFill/>
        </p:spPr>
      </p:pic>
      <p:pic>
        <p:nvPicPr>
          <p:cNvPr id="73732" name="Picture 4" descr="https://agriculturegoods.com/wp-content/uploads/2019/08/Untitled-design-1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148701"/>
            <a:ext cx="2743200" cy="1994799"/>
          </a:xfrm>
          <a:prstGeom prst="rect">
            <a:avLst/>
          </a:prstGeom>
          <a:noFill/>
        </p:spPr>
      </p:pic>
      <p:pic>
        <p:nvPicPr>
          <p:cNvPr id="73734" name="Picture 6" descr="https://2.imimg.com/data2/SY/BT/MY-4123734/dry-bamboo-shoot-thin-500x5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514350"/>
            <a:ext cx="2768600" cy="2076450"/>
          </a:xfrm>
          <a:prstGeom prst="rect">
            <a:avLst/>
          </a:prstGeom>
          <a:noFill/>
        </p:spPr>
      </p:pic>
      <p:pic>
        <p:nvPicPr>
          <p:cNvPr id="73736" name="Picture 8" descr="https://opt.toiimg.com/recuperator/img/toi/m-66348964/66348964.jpg&amp;width=500&amp;resizemode=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514350"/>
            <a:ext cx="2590800" cy="1943100"/>
          </a:xfrm>
          <a:prstGeom prst="rect">
            <a:avLst/>
          </a:prstGeom>
          <a:noFill/>
        </p:spPr>
      </p:pic>
      <p:pic>
        <p:nvPicPr>
          <p:cNvPr id="73738" name="Picture 10" descr="https://www.giskaa.com/content/images/thumbs/0022547_fresh-fermented-bamboo-shoot-250g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1657350"/>
            <a:ext cx="3048000" cy="2362202"/>
          </a:xfrm>
          <a:prstGeom prst="rect">
            <a:avLst/>
          </a:prstGeom>
          <a:noFill/>
        </p:spPr>
      </p:pic>
      <p:sp>
        <p:nvSpPr>
          <p:cNvPr id="73740" name="AutoShape 12" descr="https://img.food.boxspace.in/image/rbk_5c5d190d9395d/xhdpi.jpg"/>
          <p:cNvSpPr>
            <a:spLocks noChangeAspect="1" noChangeArrowheads="1"/>
          </p:cNvSpPr>
          <p:nvPr/>
        </p:nvSpPr>
        <p:spPr bwMode="auto">
          <a:xfrm>
            <a:off x="155575" y="-2986088"/>
            <a:ext cx="4276725" cy="6229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2" name="AutoShape 14" descr="https://img.food.boxspace.in/image/rbk_5c5d190d9395d/xhdpi.jpg"/>
          <p:cNvSpPr>
            <a:spLocks noChangeAspect="1" noChangeArrowheads="1"/>
          </p:cNvSpPr>
          <p:nvPr/>
        </p:nvSpPr>
        <p:spPr bwMode="auto">
          <a:xfrm>
            <a:off x="155575" y="-2986088"/>
            <a:ext cx="4276725" cy="6229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4" name="AutoShape 16" descr="https://img.food.boxspace.in/image/rbk_5c5d190d9395d/xhdpi.jpg"/>
          <p:cNvSpPr>
            <a:spLocks noChangeAspect="1" noChangeArrowheads="1"/>
          </p:cNvSpPr>
          <p:nvPr/>
        </p:nvSpPr>
        <p:spPr bwMode="auto">
          <a:xfrm>
            <a:off x="155575" y="-2986088"/>
            <a:ext cx="4276725" cy="6229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6" name="AutoShape 18" descr="https://img.food.boxspace.in/image/rbk_5c5d190d9395d/xhdpi.jpg"/>
          <p:cNvSpPr>
            <a:spLocks noChangeAspect="1" noChangeArrowheads="1"/>
          </p:cNvSpPr>
          <p:nvPr/>
        </p:nvSpPr>
        <p:spPr bwMode="auto">
          <a:xfrm>
            <a:off x="155575" y="-2986088"/>
            <a:ext cx="4276725" cy="6229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/>
          <a:p>
            <a:r>
              <a:rPr lang="en-US" dirty="0" smtClean="0"/>
              <a:t>Chicken Boil with Bamboo Shoot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pic>
        <p:nvPicPr>
          <p:cNvPr id="7" name="Chicken boil with bamboo shoo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666750"/>
            <a:ext cx="8229600" cy="413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subTitle" idx="1"/>
          </p:nvPr>
        </p:nvSpPr>
        <p:spPr>
          <a:xfrm>
            <a:off x="685800" y="3811625"/>
            <a:ext cx="4695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685800" y="2334725"/>
            <a:ext cx="469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6147" name="Picture 3" descr="E:\My Stuff\Seminars\Lectures\A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3350"/>
            <a:ext cx="2971800" cy="1676400"/>
          </a:xfrm>
          <a:prstGeom prst="rect">
            <a:avLst/>
          </a:prstGeom>
          <a:noFill/>
        </p:spPr>
      </p:pic>
      <p:pic>
        <p:nvPicPr>
          <p:cNvPr id="6148" name="Picture 4" descr="E:\My Stuff\Seminars\Lectures\Apatani M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209550"/>
            <a:ext cx="2619375" cy="1743075"/>
          </a:xfrm>
          <a:prstGeom prst="rect">
            <a:avLst/>
          </a:prstGeom>
          <a:noFill/>
        </p:spPr>
      </p:pic>
      <p:pic>
        <p:nvPicPr>
          <p:cNvPr id="6149" name="Picture 5" descr="E:\My Stuff\Seminars\Lectures\Apatan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0112" y="0"/>
            <a:ext cx="2413888" cy="2876550"/>
          </a:xfrm>
          <a:prstGeom prst="rect">
            <a:avLst/>
          </a:prstGeom>
          <a:noFill/>
        </p:spPr>
      </p:pic>
      <p:pic>
        <p:nvPicPr>
          <p:cNvPr id="6150" name="Picture 6" descr="E:\My Stuff\Seminars\Lectures\Gal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809750"/>
            <a:ext cx="4191000" cy="1640890"/>
          </a:xfrm>
          <a:prstGeom prst="rect">
            <a:avLst/>
          </a:prstGeom>
          <a:noFill/>
        </p:spPr>
      </p:pic>
      <p:pic>
        <p:nvPicPr>
          <p:cNvPr id="6152" name="Picture 8" descr="E:\My Stuff\Seminars\Lectures\Nyishi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3333751"/>
            <a:ext cx="3581400" cy="1809750"/>
          </a:xfrm>
          <a:prstGeom prst="rect">
            <a:avLst/>
          </a:prstGeom>
          <a:noFill/>
        </p:spPr>
      </p:pic>
      <p:pic>
        <p:nvPicPr>
          <p:cNvPr id="6153" name="Picture 9" descr="E:\My Stuff\Seminars\Lectures\Tagin 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409950"/>
            <a:ext cx="2743200" cy="1733550"/>
          </a:xfrm>
          <a:prstGeom prst="rect">
            <a:avLst/>
          </a:prstGeom>
          <a:noFill/>
        </p:spPr>
      </p:pic>
      <p:pic>
        <p:nvPicPr>
          <p:cNvPr id="6154" name="Picture 10" descr="E:\My Stuff\Seminars\Lectures\Tagi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600" y="3028950"/>
            <a:ext cx="2819400" cy="2114550"/>
          </a:xfrm>
          <a:prstGeom prst="rect">
            <a:avLst/>
          </a:prstGeom>
          <a:noFill/>
        </p:spPr>
      </p:pic>
      <p:pic>
        <p:nvPicPr>
          <p:cNvPr id="6155" name="Picture 11" descr="E:\My Stuff\Seminars\Lectures\Apatani 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2400" y="1809750"/>
            <a:ext cx="31242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Pikey</a:t>
            </a:r>
            <a:r>
              <a:rPr lang="en-US" dirty="0" smtClean="0"/>
              <a:t> </a:t>
            </a:r>
            <a:r>
              <a:rPr lang="en-US" dirty="0" err="1" smtClean="0"/>
              <a:t>Pilla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75778" name="Picture 2" descr="E:\My Stuff\Seminars\Lectures\Pikey Pi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81150"/>
            <a:ext cx="2286000" cy="2466975"/>
          </a:xfrm>
          <a:prstGeom prst="rect">
            <a:avLst/>
          </a:prstGeom>
          <a:noFill/>
        </p:spPr>
      </p:pic>
      <p:pic>
        <p:nvPicPr>
          <p:cNvPr id="75779" name="Picture 3" descr="E:\My Stuff\Seminars\Lectures\Pikepil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657350"/>
            <a:ext cx="2667000" cy="2371725"/>
          </a:xfrm>
          <a:prstGeom prst="rect">
            <a:avLst/>
          </a:prstGeom>
          <a:noFill/>
        </p:spPr>
      </p:pic>
      <p:pic>
        <p:nvPicPr>
          <p:cNvPr id="6" name="Picture 5" descr="Pika-Pil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809750"/>
            <a:ext cx="2680017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Lukter</a:t>
            </a:r>
            <a:r>
              <a:rPr lang="en-US" sz="2800" dirty="0" smtClean="0"/>
              <a:t>/</a:t>
            </a:r>
            <a:r>
              <a:rPr lang="en-US" sz="2800" dirty="0" err="1" smtClean="0"/>
              <a:t>Yormi</a:t>
            </a: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971800" y="819150"/>
            <a:ext cx="5166600" cy="4324350"/>
          </a:xfrm>
        </p:spPr>
        <p:txBody>
          <a:bodyPr/>
          <a:lstStyle/>
          <a:p>
            <a:pPr>
              <a:buNone/>
            </a:pPr>
            <a:r>
              <a:rPr lang="en-US" sz="1200" b="1" dirty="0" smtClean="0"/>
              <a:t>Ingredients</a:t>
            </a:r>
          </a:p>
          <a:p>
            <a:r>
              <a:rPr lang="en-US" sz="1200" b="1" dirty="0" smtClean="0"/>
              <a:t>Chicken : 250 grams</a:t>
            </a:r>
          </a:p>
          <a:p>
            <a:r>
              <a:rPr lang="en-US" sz="1200" b="1" dirty="0" smtClean="0"/>
              <a:t>Dried </a:t>
            </a:r>
            <a:r>
              <a:rPr lang="en-US" sz="1200" b="1" dirty="0" smtClean="0"/>
              <a:t>chilies </a:t>
            </a:r>
            <a:r>
              <a:rPr lang="en-US" sz="1200" b="1" dirty="0" smtClean="0"/>
              <a:t>: 250 grams</a:t>
            </a:r>
          </a:p>
          <a:p>
            <a:r>
              <a:rPr lang="en-US" sz="1200" b="1" dirty="0" smtClean="0"/>
              <a:t>Salt as per taste</a:t>
            </a:r>
          </a:p>
          <a:p>
            <a:r>
              <a:rPr lang="en-US" sz="1200" b="1" dirty="0" smtClean="0"/>
              <a:t>Oil to fry the chicken</a:t>
            </a:r>
          </a:p>
          <a:p>
            <a:pPr>
              <a:buNone/>
            </a:pPr>
            <a:r>
              <a:rPr lang="en-US" sz="1200" b="1" dirty="0" smtClean="0"/>
              <a:t>Method</a:t>
            </a:r>
          </a:p>
          <a:p>
            <a:r>
              <a:rPr lang="en-US" sz="1200" b="1" dirty="0" smtClean="0"/>
              <a:t>Roast the dried chilies in a pan.</a:t>
            </a:r>
          </a:p>
          <a:p>
            <a:r>
              <a:rPr lang="en-US" sz="1200" b="1" dirty="0" smtClean="0"/>
              <a:t>Grind the roasted </a:t>
            </a:r>
            <a:r>
              <a:rPr lang="en-US" sz="1200" b="1" dirty="0" smtClean="0"/>
              <a:t>chilies</a:t>
            </a:r>
            <a:r>
              <a:rPr lang="en-US" sz="1200" b="1" dirty="0" smtClean="0"/>
              <a:t>.</a:t>
            </a:r>
          </a:p>
          <a:p>
            <a:r>
              <a:rPr lang="en-US" sz="1200" b="1" dirty="0" smtClean="0"/>
              <a:t>Boil chicken till it cooks properly and drain the water.</a:t>
            </a:r>
          </a:p>
          <a:p>
            <a:r>
              <a:rPr lang="en-US" sz="1200" b="1" dirty="0" smtClean="0"/>
              <a:t>Shred the chicken and keep it for drying.</a:t>
            </a:r>
          </a:p>
          <a:p>
            <a:r>
              <a:rPr lang="en-US" sz="1200" b="1" dirty="0" smtClean="0"/>
              <a:t>Take a pan and fry the chicken once it is dry.</a:t>
            </a:r>
          </a:p>
          <a:p>
            <a:r>
              <a:rPr lang="en-US" sz="1200" b="1" dirty="0" smtClean="0"/>
              <a:t>Mix the </a:t>
            </a:r>
            <a:r>
              <a:rPr lang="en-US" sz="1200" b="1" dirty="0" err="1" smtClean="0"/>
              <a:t>chily</a:t>
            </a:r>
            <a:r>
              <a:rPr lang="en-US" sz="1200" b="1" dirty="0" smtClean="0"/>
              <a:t> </a:t>
            </a:r>
            <a:r>
              <a:rPr lang="en-US" sz="1200" b="1" dirty="0" smtClean="0"/>
              <a:t>flakes and shredded fried chicken together.</a:t>
            </a:r>
          </a:p>
          <a:p>
            <a:r>
              <a:rPr lang="en-US" sz="1200" b="1" dirty="0" smtClean="0"/>
              <a:t>Add salt as per taste.</a:t>
            </a:r>
          </a:p>
          <a:p>
            <a:endParaRPr lang="en-US" sz="1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76803" name="Picture 3" descr="https://i.ytimg.com/vi/MSj5bqrznB4/maxresdefault.jpg"/>
          <p:cNvPicPr>
            <a:picLocks noChangeAspect="1" noChangeArrowheads="1"/>
          </p:cNvPicPr>
          <p:nvPr/>
        </p:nvPicPr>
        <p:blipFill>
          <a:blip r:embed="rId2"/>
          <a:srcRect l="8821" r="13559"/>
          <a:stretch>
            <a:fillRect/>
          </a:stretch>
        </p:blipFill>
        <p:spPr bwMode="auto">
          <a:xfrm>
            <a:off x="0" y="0"/>
            <a:ext cx="3048000" cy="2530339"/>
          </a:xfrm>
          <a:prstGeom prst="rect">
            <a:avLst/>
          </a:prstGeom>
          <a:noFill/>
        </p:spPr>
      </p:pic>
      <p:pic>
        <p:nvPicPr>
          <p:cNvPr id="76805" name="Picture 5" descr="https://i.ytimg.com/vi/1faVinpOP00/maxresdefault.jpg"/>
          <p:cNvPicPr>
            <a:picLocks noChangeAspect="1" noChangeArrowheads="1"/>
          </p:cNvPicPr>
          <p:nvPr/>
        </p:nvPicPr>
        <p:blipFill>
          <a:blip r:embed="rId3"/>
          <a:srcRect t="31615" r="46795"/>
          <a:stretch>
            <a:fillRect/>
          </a:stretch>
        </p:blipFill>
        <p:spPr bwMode="auto">
          <a:xfrm>
            <a:off x="5799604" y="0"/>
            <a:ext cx="3344396" cy="2419350"/>
          </a:xfrm>
          <a:prstGeom prst="rect">
            <a:avLst/>
          </a:prstGeom>
          <a:noFill/>
        </p:spPr>
      </p:pic>
      <p:sp>
        <p:nvSpPr>
          <p:cNvPr id="76807" name="AutoShape 7" descr="https://qa.agri-companies.live/images/product/red-chilly-pepper_42942-3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9" name="AutoShape 9" descr="https://qa.agri-companies.live/images/product/red-chilly-pepper_42942-3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6811" name="Picture 11" descr="https://punampaul.com/wp-content/uploads/2019/04/red-chili-flakes-500x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19350"/>
            <a:ext cx="2651288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0"/>
            <a:ext cx="4464126" cy="4780950"/>
          </a:xfrm>
        </p:spPr>
        <p:txBody>
          <a:bodyPr/>
          <a:lstStyle/>
          <a:p>
            <a:pPr algn="ctr">
              <a:buNone/>
            </a:pPr>
            <a:r>
              <a:rPr lang="en-US" b="1" dirty="0" err="1" smtClean="0"/>
              <a:t>Pehak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679874" y="0"/>
            <a:ext cx="4006925" cy="4780950"/>
          </a:xfrm>
        </p:spPr>
        <p:txBody>
          <a:bodyPr/>
          <a:lstStyle/>
          <a:p>
            <a:pPr algn="ctr">
              <a:buNone/>
            </a:pPr>
            <a:r>
              <a:rPr lang="en-US" b="1" dirty="0" err="1" smtClean="0"/>
              <a:t>Aamin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4" name="Picture 3" descr="Pehak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7635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amin"/>
          <p:cNvPicPr/>
          <p:nvPr/>
        </p:nvPicPr>
        <p:blipFill>
          <a:blip r:embed="rId3"/>
          <a:srcRect l="13681" t="30283" r="23098" b="12360"/>
          <a:stretch>
            <a:fillRect/>
          </a:stretch>
        </p:blipFill>
        <p:spPr bwMode="auto">
          <a:xfrm>
            <a:off x="4953000" y="1352550"/>
            <a:ext cx="358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7170" name="Picture 2" descr="E:\My Stuff\Seminars\Lectures\Mem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38300"/>
            <a:ext cx="2335340" cy="3505200"/>
          </a:xfrm>
          <a:prstGeom prst="rect">
            <a:avLst/>
          </a:prstGeom>
          <a:noFill/>
        </p:spPr>
      </p:pic>
      <p:pic>
        <p:nvPicPr>
          <p:cNvPr id="7171" name="Picture 3" descr="E:\My Stuff\Seminars\Lectures\sherdukp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230543"/>
            <a:ext cx="6248400" cy="2751032"/>
          </a:xfrm>
          <a:prstGeom prst="rect">
            <a:avLst/>
          </a:prstGeom>
          <a:noFill/>
        </p:spPr>
      </p:pic>
      <p:pic>
        <p:nvPicPr>
          <p:cNvPr id="7172" name="Picture 4" descr="E:\My Stuff\Seminars\Lectures\Tawang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0"/>
            <a:ext cx="4724400" cy="2376487"/>
          </a:xfrm>
          <a:prstGeom prst="rect">
            <a:avLst/>
          </a:prstGeom>
          <a:noFill/>
        </p:spPr>
      </p:pic>
      <p:pic>
        <p:nvPicPr>
          <p:cNvPr id="7173" name="Picture 5" descr="E:\My Stuff\Seminars\Lectures\Monp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419600" cy="209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0"/>
            <a:ext cx="4464126" cy="51435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Po Cha (Butter Tea</a:t>
            </a:r>
            <a:r>
              <a:rPr lang="en-US" b="1" dirty="0" smtClean="0"/>
              <a:t>)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sz="1600" b="1" dirty="0" smtClean="0"/>
          </a:p>
          <a:p>
            <a:pPr algn="ctr">
              <a:buNone/>
            </a:pPr>
            <a:endParaRPr lang="en-US" sz="1600" b="1" dirty="0" smtClean="0"/>
          </a:p>
          <a:p>
            <a:pPr algn="ctr">
              <a:buNone/>
            </a:pPr>
            <a:endParaRPr lang="en-US" sz="1600" b="1" dirty="0" smtClean="0"/>
          </a:p>
          <a:p>
            <a:pPr algn="ctr">
              <a:buNone/>
            </a:pPr>
            <a:r>
              <a:rPr lang="en-US" sz="1600" b="1" dirty="0" smtClean="0"/>
              <a:t> First step, </a:t>
            </a:r>
            <a:r>
              <a:rPr lang="en-US" sz="1600" b="1" dirty="0" smtClean="0"/>
              <a:t>prepare black tea. Then, add salt. </a:t>
            </a:r>
            <a:r>
              <a:rPr lang="en-US" sz="1600" b="1" dirty="0" smtClean="0"/>
              <a:t>Add </a:t>
            </a:r>
            <a:r>
              <a:rPr lang="en-US" sz="1600" b="1" dirty="0" smtClean="0"/>
              <a:t>milk </a:t>
            </a:r>
            <a:r>
              <a:rPr lang="en-US" sz="1600" b="1" dirty="0" smtClean="0"/>
              <a:t>to </a:t>
            </a:r>
            <a:r>
              <a:rPr lang="en-US" sz="1600" b="1" dirty="0" smtClean="0"/>
              <a:t>the black tea. Boil for a while and add butter. Heat </a:t>
            </a:r>
            <a:r>
              <a:rPr lang="en-US" sz="1600" b="1" dirty="0" smtClean="0"/>
              <a:t>till </a:t>
            </a:r>
            <a:r>
              <a:rPr lang="en-US" sz="1600" b="1" dirty="0" smtClean="0"/>
              <a:t>it’s creamy. Serve it as tea or soup. 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679874" y="0"/>
            <a:ext cx="4464125" cy="5143500"/>
          </a:xfrm>
        </p:spPr>
        <p:txBody>
          <a:bodyPr/>
          <a:lstStyle/>
          <a:p>
            <a:pPr algn="ctr">
              <a:buNone/>
            </a:pPr>
            <a:r>
              <a:rPr lang="en-US" b="1" dirty="0" err="1" smtClean="0"/>
              <a:t>Khura</a:t>
            </a:r>
            <a:endParaRPr lang="en-US" b="1" dirty="0" smtClean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sp>
        <p:nvSpPr>
          <p:cNvPr id="80898" name="AutoShape 2" descr="https://itibettravel.com/wp-content/uploads/2015/09/Tibetan-Yak-butter-te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AutoShape 4" descr="https://itibettravel.com/wp-content/uploads/2015/09/Tibetan-Yak-butter-te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1" name="Picture 5" descr="E:\My Stuff\Seminars\Lectures\Tibetan-Yak-butter-t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47750"/>
            <a:ext cx="3352800" cy="2667000"/>
          </a:xfrm>
          <a:prstGeom prst="rect">
            <a:avLst/>
          </a:prstGeom>
          <a:noFill/>
        </p:spPr>
      </p:pic>
      <p:pic>
        <p:nvPicPr>
          <p:cNvPr id="80902" name="Picture 6" descr="E:\My Stuff\Seminars\Lectures\Khu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200150"/>
            <a:ext cx="32766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Chura</a:t>
            </a:r>
            <a:r>
              <a:rPr lang="en-US" b="1" dirty="0" smtClean="0"/>
              <a:t> </a:t>
            </a:r>
            <a:r>
              <a:rPr lang="en-US" b="1" dirty="0" err="1" smtClean="0"/>
              <a:t>Sabji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pic>
        <p:nvPicPr>
          <p:cNvPr id="4" name="Picture 3" descr="Chura-Sabji"/>
          <p:cNvPicPr/>
          <p:nvPr/>
        </p:nvPicPr>
        <p:blipFill>
          <a:blip r:embed="rId2"/>
          <a:srcRect t="2330" r="4265"/>
          <a:stretch>
            <a:fillRect/>
          </a:stretch>
        </p:blipFill>
        <p:spPr bwMode="auto">
          <a:xfrm>
            <a:off x="1739582" y="590550"/>
            <a:ext cx="5423218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Dong Valley, </a:t>
            </a:r>
            <a:r>
              <a:rPr lang="en-US" dirty="0" err="1" smtClean="0"/>
              <a:t>Anjaw</a:t>
            </a:r>
            <a:r>
              <a:rPr lang="en-US" dirty="0" smtClean="0"/>
              <a:t> District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56322" name="Picture 2" descr="https://lh3.googleusercontent.com/proxy/21BWc-Dv9iQ53g7a8bGUg2NmtUz8Kzm4EqD3LnyFgYcBNbU0oXSFxePIsIcs2LgLw20um8e1b3cRH8SAYvzo07vvLIEcpQFXek5JKTvnkoss6V6Nn2HYowptU_EZAQ8bet3TVvExs1XvINkQA95hrv5aAkkG3eE_RauQUGYvgUrdXK__tO7zUvH_aPsiecOlS3TlI4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23950"/>
            <a:ext cx="75438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09550"/>
            <a:ext cx="4083126" cy="4571400"/>
          </a:xfrm>
        </p:spPr>
        <p:txBody>
          <a:bodyPr/>
          <a:lstStyle/>
          <a:p>
            <a:pPr algn="ctr">
              <a:buNone/>
            </a:pPr>
            <a:r>
              <a:rPr lang="en-US" b="1" dirty="0" err="1" smtClean="0"/>
              <a:t>Momos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79874" y="0"/>
            <a:ext cx="4464125" cy="4933950"/>
          </a:xfrm>
        </p:spPr>
        <p:txBody>
          <a:bodyPr/>
          <a:lstStyle/>
          <a:p>
            <a:pPr algn="ctr">
              <a:buNone/>
            </a:pPr>
            <a:r>
              <a:rPr lang="en-US" b="1" dirty="0" err="1" smtClean="0"/>
              <a:t>Thukpa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/>
          </a:p>
        </p:txBody>
      </p:sp>
      <p:pic>
        <p:nvPicPr>
          <p:cNvPr id="81922" name="Picture 2" descr="E:\My Stuff\Seminars\Lectures\Momos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71550"/>
            <a:ext cx="4238625" cy="3769614"/>
          </a:xfrm>
          <a:prstGeom prst="rect">
            <a:avLst/>
          </a:prstGeom>
          <a:noFill/>
        </p:spPr>
      </p:pic>
      <p:pic>
        <p:nvPicPr>
          <p:cNvPr id="81924" name="Picture 4" descr="https://media-cdn.tripadvisor.com/media/photo-s/14/33/bd/ec/nepalese-chicken-thukp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47750"/>
            <a:ext cx="45720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Khapse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/>
          </a:p>
        </p:txBody>
      </p:sp>
      <p:pic>
        <p:nvPicPr>
          <p:cNvPr id="83970" name="Picture 2" descr="https://pbs.twimg.com/media/C5eBnWSUwAADk0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00150"/>
            <a:ext cx="2819400" cy="3763037"/>
          </a:xfrm>
          <a:prstGeom prst="rect">
            <a:avLst/>
          </a:prstGeom>
          <a:noFill/>
        </p:spPr>
      </p:pic>
      <p:pic>
        <p:nvPicPr>
          <p:cNvPr id="83972" name="Picture 4" descr="https://i.ytimg.com/vi/XpF4rXLnK-w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76350"/>
            <a:ext cx="42672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971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4294967295"/>
          </p:nvPr>
        </p:nvSpPr>
        <p:spPr>
          <a:xfrm>
            <a:off x="0" y="1200150"/>
            <a:ext cx="7134225" cy="3627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8194" name="Picture 2" descr="E:\My Stuff\Seminars\Lectures\Khamti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29000" cy="2536716"/>
          </a:xfrm>
          <a:prstGeom prst="rect">
            <a:avLst/>
          </a:prstGeom>
          <a:noFill/>
        </p:spPr>
      </p:pic>
      <p:pic>
        <p:nvPicPr>
          <p:cNvPr id="8195" name="Picture 3" descr="E:\My Stuff\Seminars\Lectures\Noct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33350"/>
            <a:ext cx="3048000" cy="2288032"/>
          </a:xfrm>
          <a:prstGeom prst="rect">
            <a:avLst/>
          </a:prstGeom>
          <a:noFill/>
        </p:spPr>
      </p:pic>
      <p:pic>
        <p:nvPicPr>
          <p:cNvPr id="8196" name="Picture 4" descr="E:\My Stuff\Seminars\Lectures\Tai Khamt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419350"/>
            <a:ext cx="4772025" cy="2494363"/>
          </a:xfrm>
          <a:prstGeom prst="rect">
            <a:avLst/>
          </a:prstGeom>
          <a:noFill/>
        </p:spPr>
      </p:pic>
      <p:pic>
        <p:nvPicPr>
          <p:cNvPr id="8197" name="Picture 5" descr="E:\My Stuff\Seminars\Lectures\singpho_trib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2343150"/>
            <a:ext cx="4191000" cy="2800350"/>
          </a:xfrm>
          <a:prstGeom prst="rect">
            <a:avLst/>
          </a:prstGeom>
          <a:noFill/>
        </p:spPr>
      </p:pic>
      <p:pic>
        <p:nvPicPr>
          <p:cNvPr id="8198" name="Picture 6" descr="E:\My Stuff\Seminars\Lectures\Wanch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133350"/>
            <a:ext cx="2667000" cy="219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0"/>
            <a:ext cx="4464126" cy="4780950"/>
          </a:xfrm>
        </p:spPr>
        <p:txBody>
          <a:bodyPr/>
          <a:lstStyle/>
          <a:p>
            <a:pPr algn="ctr">
              <a:buNone/>
            </a:pPr>
            <a:r>
              <a:rPr lang="en-US" b="1" dirty="0" err="1" smtClean="0"/>
              <a:t>Ngatok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4679874" y="0"/>
            <a:ext cx="4464125" cy="51435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Pasha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pic>
        <p:nvPicPr>
          <p:cNvPr id="4" name="Picture 3" descr="Ngatok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0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AutoShape 2" descr="https://www.travelwhistle.com/wp-content/uploads/2016/02/Ngatok14543128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AutoShape 4" descr="https://www.travelwhistle.com/wp-content/uploads/2016/02/Ngatok14543128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Ngatok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24150"/>
            <a:ext cx="4419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as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6675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Wungwut</a:t>
            </a:r>
            <a:r>
              <a:rPr lang="en-US" b="1" dirty="0" smtClean="0"/>
              <a:t> </a:t>
            </a:r>
            <a:r>
              <a:rPr lang="en-US" b="1" dirty="0" err="1" smtClean="0"/>
              <a:t>Ngam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"/>
          </a:p>
        </p:txBody>
      </p:sp>
      <p:pic>
        <p:nvPicPr>
          <p:cNvPr id="89090" name="Picture 2" descr="https://i1.wp.com/recipecarnival.com/wp-content/uploads/2019/10/Chicken-Teriyaki.jpg?fit=1200%2C800&amp;ssl=1&amp;resize=350%2C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809750"/>
            <a:ext cx="3333750" cy="1905000"/>
          </a:xfrm>
          <a:prstGeom prst="rect">
            <a:avLst/>
          </a:prstGeom>
          <a:noFill/>
        </p:spPr>
      </p:pic>
      <p:pic>
        <p:nvPicPr>
          <p:cNvPr id="89092" name="Picture 4" descr="https://i.livingfoodz.com/recipe_images/27d71934dd5819d6bcea07783503a246_thumb_500.jpg"/>
          <p:cNvPicPr>
            <a:picLocks noChangeAspect="1" noChangeArrowheads="1"/>
          </p:cNvPicPr>
          <p:nvPr/>
        </p:nvPicPr>
        <p:blipFill>
          <a:blip r:embed="rId3"/>
          <a:srcRect l="17600" r="8800"/>
          <a:stretch>
            <a:fillRect/>
          </a:stretch>
        </p:blipFill>
        <p:spPr bwMode="auto">
          <a:xfrm>
            <a:off x="4953000" y="1504950"/>
            <a:ext cx="3505200" cy="2676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85800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Beverage (</a:t>
            </a:r>
            <a:r>
              <a:rPr lang="en-US" b="1" dirty="0" err="1" smtClean="0"/>
              <a:t>Apong</a:t>
            </a:r>
            <a:r>
              <a:rPr lang="en-US" b="1" dirty="0" smtClean="0"/>
              <a:t>/</a:t>
            </a:r>
            <a:r>
              <a:rPr lang="en-US" b="1" dirty="0" err="1" smtClean="0"/>
              <a:t>Opo</a:t>
            </a:r>
            <a:r>
              <a:rPr lang="en-US" b="1" dirty="0" smtClean="0"/>
              <a:t>/O)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"/>
          </a:p>
        </p:txBody>
      </p:sp>
      <p:sp>
        <p:nvSpPr>
          <p:cNvPr id="84994" name="AutoShape 2" descr="data:image/jpeg;base64,/9j/4AAQSkZJRgABAQAAAQABAAD/2wCEAAkGBxMTEhUTExIWFhUXGBkYFxgXGBoYGBoaHRodGxgYGxceHyggGBolHRgaITEhJSkrLi4uGB8zODMtNygtLisBCgoKDg0OGxAQGy0lICUvLS0tLS0tLS0tLS0tLS0tLS0tLS0tLS0tLS0tLS0tLS0tLS0tLS0tLS0tLS0tLS0tLf/AABEIALcBEwMBIgACEQEDEQH/xAAbAAABBQEBAAAAAAAAAAAAAAAFAAIDBAYBB//EAEMQAAECAwUFBgQEBAUDBQEAAAECEQADIQQSMUFRBSJhcYEGE5GhscEyQtHwFCNS4WJykqIHFYKy8TNTwhZDY9LiJP/EABkBAAMBAQEAAAAAAAAAAAAAAAECAwAEBf/EACoRAAICAgIBAwQBBQEAAAAAAAABAhEDIRIxQQRRYRMi0fCBFDJxofFS/9oADAMBAAIRAxEAPwDzWy7NQQlxVnOh3iPpFyZs8CjCHyEOQ1aDzS8TkF2eI8mXpApdhQ/w1JiL/Lh8hIMFVAEg8f8AmO92KHjDKTNxQKTJWkl2IHSOqCsGSPF/vlF1aS56w64/pB5sXggbMvD5X6t5fvEKppzfR2/f6wWXdoBEc2yBQcFjjDKYtLpAkTSaN44eDH1jomNl4OOlBBaXZmDRIbMk5RnMKgByxrTwr5xGVMceOJPoQOkGlWVL4RStNkarUp6QOZnAHqmg5Eji3o3vCdZo7cnESqAwGkIy1YM54QybBRVEmJUWaLHdHMMYRQRBs1DRZxEC5Bi6jGO927RNzaHUUypZrHeLPm0EpGwCsgJBUTQAYx3Z+zVrICASSogR6jsXZaZEsDFZ+JXmw4QNyZSGOzJbN7AVCpq21SgeqzTwHWDR7HWRv+med9b+saKbMCUlSiAAHJNABrAyda74/KOPzEP4JPvDOSitlljiZbanYhgVSFOckLavAKpXgR1jLiyqculm+IEM3BstI3G012mUAtC+8A+NCgkOOBSBdMDNvgTEotMp2nABXFWILakBjxTGjJS2iU8a7QNlhAAcDqIIpoBVtNPpA9IALGqtMQOcWpC3DK8c+XKH7IdD+6JLvQYngae8c7kX8RhxiNaWVR2jpxhXBDKRZsxASoNn90htqkvWmBr78c4qKUIRtBToYnKHsOpEikYONfavjClIUVmoz1+3eIZ9setYsbPtFSpqelRCNMKaJVn8paVYuo+Aw9IrIS3iPSJrWokkZqdhzAHtEM5w4zGmWsI4sZNFuy2q6kC6KfWOwPTP4ef7R2Nxka4lWQdNEf7axbKji2cU5Ib+yLhm0Ab7eHEIru8DwMOAw5xw1SDnX1jsoFk8h6QQkSlY8QYSSSG08+EcAd+AeHSRpQ5QyRDLOtIgWan76RLIlUY/dHiLEnj9mLJX83P6RmbD5Gk7sSXXPOsRKSX4fsYkSajWAywwph6kulQOYpCUktw+/rHEqOVfpBTA0DbTZ2W3ARZs8usS2uUyioYUiKWpjFPApLbUuR984p2qqiOHsIITUv4H2ipMJYnl7D2ifyORyZYaH4Dr7iOSzhyiawd33iDNCigrAVdDqIvCgGbnSulYTsKNv2U2UZMoKX8a6gfpBy56+EaE0DmHITmanLLxgH2k25LkrTJKhfW5xa6GLEn5QTR+Zyi/9qOhUu+jP7a2gu12kyEFpMv4iM1u5PFmujJ34Rp7Gnu01BYN/EedIA7CkXJiiACFM7auqtcm9Y0los6FMS/IE1PEZiOaU+TBx8lbacwXCpwzZ01+kBLFYj/l6gNJi0/1qUAPMdYK7VUoFRvBKQhJBUARmSCDhkaNhAnsjtLvEd2pLEJ/0qqR0Vi+RxzimJdmfsZ+yNfFOcEhKHACIJuzxKoFajeybiIfZllJ1J1w6ReLtHFJEqVADAQ1WER2qa+gbSkMmzmQ/FvKGFRAovhDFyyI7LWBq3CK0615RJlERTTVn8Yv7JngKY5inPKBqYeFCFGDdqkvMS5YBAryvHxoI4hJWpgKn7JgenaLtfctQEFi2h1h1r2wpQuISEJwLfEeZ0jACptlmRuULUdn84UZx+EKMCi4oMf9KfdjEoDAdfWGTMRnuyzxqImWKePqYShyNdE+PrElnLs36faIpit1uJ8zDrGapHCCAVjmpCilYZya8PfAR1Uq6opOdQfb70irLtDTbik3mNOX/HpBW0SnTjhVJzaKpHHK72CQtjXWsTzCMuJ84r2hOOsckTCU8ifaJvsrhfgumgPC77wwK3hyEKYomkMlpN7wgHQTlWJ48NYaFAHD7rCTxhE0++MZGZyai8hRzcdaxVUkiCCSyX5RGJ1ajjlFV0IIOB5+UVV4f0484vzSSDSg1OX2Yozww6JPgYm0MmWdnWRU5VxEoEtlQCuJyAj0HZvZ2TIO6m8sPvHI5kaR2wWNElARLSBQOcyWqSc4mnWkqvXaByPvWBOSxxtnRjgLadsWlBEgBUzByWSnipqltE+WMeY7X7PWhMxM2ctK75qQSTezBoKaNRhgI9Gv5+kDduS70onG4pKvA1+scy9U2w+pxtY3L23+f9Etlkd2psibw64jm58IsTbUpJ3bpSS2Bcn+FviboIp7XtLSkgH4ykdMXHQQpZdFHY0ABJWRxUTQcPaGXuN2DdvWKfOT3abiAtVQpd1wMBRzjk0d7F7LXLSe9TdUCwBxDPTxJryixa9sos43gCr5ZMpIKycrx+UZ/XCPPzta1JWVd9NSs1U6iHOboNPKOjG9UybajK6s1e30kTiB/wBw+aXjtkTcZwCC4Iy/cwCs20Z0w3ppBq4vJAJYMKpYGnCCto20AkgS97Jzu/WHUGnZzymnosCxpUXcjPV4gnWRaTdSygahoGi3Wn4nppdDEaa+cF7HPv3F4bigRx4/eBhm2hVTBU6SoAm6acDTrA9UsvGrkzGChxB8/akQWiSlRU6Q4IyrgKfesRc9lVEzQlmEUq4xo7PIQGJQnMNdBPA4fdInnWGUVKBlgcnSOjGF5h4mUumO3TBVNjQVLFaLUMcnpHU2BJzV48Tw0jPIjcAUEmFBOdY0gs6ssxpyhRuaNwIJc29VsEpH9O6/lFsmg5H1MVkoSxY/b/WJr1PGCKcKmbnoNYfZJrrFK1r4xWMwElOhh9nXdLgOwOesHa7A2mVre6ZiVjGo8CD7wUlzwQAMSD5ZDTlAu3qcA4MfI0PtEcqfo+7nx9YpHo5snZatePWIrKd0gfqPtEgmiYQTrvdA/nFJJPdru0N4npRx4Qj7Niewn+IRU3g/OGybQh6qH2TAeQmD2y5Cbqr6R8ObdMoosaA/UO+hi56H+IYCEhQILF4p2uSAHAx0wFTR9aPEdjll3cAEePDnWM4JDY8zk6oI21f5ZPERVlq0fEQ+2f8ATxzEVULOWpgIsGpCdxR09MPpA2cN08PrF+zr/LVy9TEdksHeTEovhjjq2JbjSAwpbo3GyLSZlnlTAfiTd/1J3T6OOcWkBg2UQ2WWAkJAugUAyFGFIerXHp+4ji9S3KVex3xpHVkMeURlAUCFMAQx0Yggl+UQ2zaMsD4rxNGG8rlw6xU/CTJ3xm6j9P1/UfKIxg7TGlJSg0wbZ1KnBAH/ALabvU4nkA3nF2ZNIuSJKvzZ6riT+gNvTCM7qRQatHLbNWgfh7Im9NIcnJCc1qPtnFbs/s8We1pmzpypiglRUtQJAJoEgB2FSY64Las45y+nCl4pGw2X2RkWWSspBVMqVTF7yzm75PwxzgNa7FLm/wDUlpWA2Ic+OI6Rorft6SUqSlRUVBqAgZ6twgJKW9Q0NmhKU48fAmH1GOEXyYLt2zZaGSlO4TeAxAozDwgTtjZaQgLQKjEY9Y09oqBey6QLte1bMihUFH9Kd4/QdSI6rUVs5MmdN6MeLYpSSlhdAcahsYPbPsa0yErVmSeTgMG94EWrbCSu9LkoAyvb1dWdn5vE6e0c5e6tPeHIJcHwTj4RKeZPSEjnS8F2zue8L1vD1BiRQYlR1D+CawMs9pWmYpMxNwLa6l3II1zFDm0XVre8AdMP5Q/3wiN0zuhJTjZPLU7UBejtwEPXMdZyYtTXGKMqeBn7ZjyjqphCnJoSDCsoiOzVVNJp+Yv1EXRZ6PqdOcDbNMeZNbDvF+oiaZNUWBUSONWqqBJbCuhk20ocv7QosLRLc7vpChtA2BVzwlRYKKf1ENno8XEr3RXX3MVkgrSp1UAeFZFUuk4O3Jo6HDVo54z3QkSVqvqALJDlshqfCJ7It2/lr4wR2IgqlzsBeRdDlnOLQOsqGmKfIMR98ozReUKjZFb2YgnEedIoyZUxmCFHkkmLdrWCpm16fvF/Y8xKVYVh4x0cuTYLnbNmpF66sOKi6Q3OIZarlFBn18Hje7VnXkpLnANXSMvbS5qA4rhBcEJFgezQXQrdIfWBhkkGmBw+kEUfDhBOeSpleaSSQDiK8YZYZRdTvRmHM1h5ziayVSs5uPUfWBJaK4f7h1pZIJFcIromOQGFYs2gbqunrFMULxNLR1FwIZOPBoJ9nx+eimSn8DAkrJB6HyLxo+zMneWo6BA61P8A4xolIL7kH9oTiijNQffl5QKSL5N91VYAnd5kYRd25PAEnQkoPP5X5geJEVO+SlL8T4RzTjU2dS+S9ZZCRUt7CINqbULiTJAM1eAySM1q0SH9BmIoG2zZm7JQ+RUaITxOZ5AQT2bs5MkKJN6Yqq1mhPAD5UjIeuMTlLivkyXJ6LHZPZ4km0SworWSiYVEVJUlvbDIKEAO0NsQm3KlElIuoKSah1CqerhucG7LbkSp/eqmAS1IKVbwYXboKv8Ab4nQxntt7ZkrmlYWld9VzdILIT8KlJyBdm4dY61uKPMdu4v3YTXPCUuzsMBUvkANT9ICWa0T5ibswLlzPlWAUv8AwqGnGCEnayCkJBQCAVEFJ+EODTNmI6GLVm2jKVd/NG86UsMVUcdHHjxiU9if0y/9GfVsu0TFEFP9Skj19Y5aNg92Hnz0I4AFaj0oI1SVoV8qFXSxDVvMwyLa4RHOsKDVMuXeNHMlwMMSTh4RtC/0j9zGzJ1ll0Etc0/xqup8E+lYYva01bS5SEykk4Sklzq5xNK0aNYuzyh8ku9luJfDiMekULVOlS0/k3LygWuDAuxdiRR8PpBSGXpq8geRZBfqyQggJTiSxfeOF4lySMzQ4QVmJSAs64N/KPcQNNmCVUBOZJOoBfnUxanSEhLhxRJodXB9ITydcMaitEndoNSRniGzHCI5kwXqEEBQ0/4jtnlBw5JGGXCJ5lmZShWjN1AjDgvZtLxNHUWB5/tEoFB09TCsq1KSTxPq0TImqAvHQRn2G3QkpcYx2F+JfKFGs2/YYNky0oBMwrSq7eA55N0zia02CUJd8JN5N0A3izYeOMT2rZs9KE3p6FJugXRLAJcjAj94C2vaMwd8ijJJyfBV3E1b9o7PT+sU8Moxe7/j57RwZcDeaM7pJdfId7LThcKKOFHwoIHzEfnTQB8z+ZiDYVsuVdnxgmbEtSlKQ2/Uu7aimOcCCbPR9RKMYd+xlFzwlRBFXrWL1j2vLRihXQA+4govsbMWXvpD6vBHZ3+G05bgrSXwyb+7GLUea5WD7V2nkqQAETCQM7qR61gH/m19XwgcSSaeUb2Z/gtaGvd+hI0Ic+LwHnf4bTEH/rA/6aesA1pGXStSy9buQA+gxi/IQWAYueFI0srYpQ1QLoAoKPq0D7epSXCmbLFz96RpRfYqSkwZabIzCj5tEMs3QU4h34vT6Q5SxhVugMSWexKLrCd2rFRP1hEnJ0ijcMS5HJs0NgetOkNTMS/w+DwcstlWZZCVBnwuuP6nZ6YQKn2JaHJFNcPeHlhpWieP1Sk6aGqAA04dDGj7OTUKSU/OFBTahmfj8PmNYyffpdiK/wCr6MY0/ZOQ4mTf1G6OQDk+Km6RKtnfhf3IMW6SmYnu1YKfCjYMQciDXpAlWwlbt+0TFaABKKPiVAO7ZgiDZLmjCreURzlhFWUo8sdK6RwZZPm6Op0+yQEJAQhIAGAwHE+tYxXaTbneKMqWrcHxqHznQfwDz5YzdptvqZUtDC9RRFTR3SD+nlixxGOUFI6vTen4/fPshmzX9sSybSv9ShyJiKZPU+L6OASOIJqDDUqhoYliWBaugPrHazlNFZ7buOJ13cDG4DdN5lY5D4T0MXzbwy1hc4sbikJSNxR+cHm7c9IAbHtC0i66gD8LAFsCQ3GnQq4NorODfF1c0JKiQ6byVJb4S9MHrx6DhyR4sLb/AH/oploS6JRmWkk7wXeFQrAHUYZOH6Qp1gROUbwmboZ1qACmo5o9cSRqYu2RfeXgkzUku95KnDg1S5Zhox+ta22U3W7qaoSyzrUEiYXqSohyOrMYnYlX8/v8le3rAPeJSgkGqlqN0AAC/depNQH4aiKcoXjgkAKolIZKQfhDagOSdVGILUtEsKUpCAB8Rvd4q+4ZNKAAjFsxSFKnsgVFd4nN8XhvBXGldl8pBctg3094VooCB+iWf71AxFKmgggEEt71h09Tkj/40f71GERex9kqR9/LF6ca/wBEULCpiOjeCgfaLE6dUVyTGAytswNLJ4+pjuKByHqYbZphEssG3mL08v8AiI5w3Q5qUjUDEisBrYU9ESpgBO8BXUR2JJdmS3j6woOjWV75IF6ZNIFA61NTCjxDMsyCSXU6savm+OJrEol8H6/tDVg5JjqiklSOVnUy0ggBqMBr44wORt60y1qSJpIClBlAKwJapr5wWUtKRXR4zFoQ61/zE8nJpFEmK2jRyu19rTUGX/QT6qjQbC7VW5amTMQknPu39VR52lRjTdnXSoGGSbYj4pHqO0bdtFMlKjbEEK+XuAG636xhNr7btoNZ4GpCEe4Mam3W+9JSNI8921LKiTzguDoEZKyObtu04GepXRI9AIryrWtb35ijwKlEeDtFFCSSzxYszppdvOS9WhGnQ6qy1INY3XZGU8sUxKvUxhJc1i10csI9A7Eq/KGW8r/cYOPsGTo0tl2alIKiE4Mzcqxme14AkLYDIf3CNkpW7GJ7bzGkn+ZP+4H2ij6ZKPZi0J1SRG2kJTZ5Kb6rqQAH/UTVkj5iSaARhp05RFFE6/8AEUvxExcxEyaokSyki8XZKSCyRk4EQujtxy4nqEwXQas7moB9sGYfdR9utG7MUVXQlBuigYl0hRbjTgx0jtqtBU6nDAbufWMztm3AypiUl5k1aaaITeDOadMaxxenxPJJzl0jozZFCNLtmbmzrxfLAcsoaDD0WZWgHMj6xyZIVUJY6sXMenZw8kRX6w6XVQ5HyBMMusYRNQc+H3jGGCsxRSoAYpY0xfEjzaDuxUlQoZty6cJhZyQMg967UZ0Y1jPd5eddLwLK453m8j01i32dWShcspvBRAa8z5s2oYkHVTZmJ+pVq0Y1KlqIly0pnsQ98l1DW+Smmp8oF28kEEy2Kd2WFzgb2qiBmHvH+YZCLvcqN55L3iyh3mKAwSoVz9uMDrShV4SxKQwUEymqohXxUxq+FGKs44exFHf7+P1g62JDpSkpKAHAGHAvicTjmTEssADD2iotM9BeZKVLDsCpBCdAAcCKZFo5+MWKOn1jpVLRVL2Lz5486HxjpObmoapOGjiKJtaqMARnkT4YecN/HKpuU5+7QdGphEFJq3j+8SC0NgBlhTAvA78WP01zYhvrDhbEnI+R94FRDsvptDAgDEuYaqeSQWFAwpTF4pG0p4+Dxzv0v+0Bxia5BRFuYNdH31hRQSoajqWPg8KF4IPJjTbCBVy+DJ9yIt2e1ki9TJ3LMcg8Wdl7MVNDp3EHFbVVwQDz+LDTSDqdmSkC73Y0rU+cO5xQqjJozs61KVhdYiufOr1jN203VKL1Jw4ZRvrTsuQElSkhKRUkB/AZmMvbLOubMJRJUUv8XdsWw3lBx5xSE12JOPgCWcX1czGtsEu6jiIFybOZeMog60bxb3hxtKiFDe44U0isZKibg/Y1C527jlAW2SiXgcJpDhRWkipBLHB8CHwDxCbSVEAKUxDgkEBubcIPNMH02jqrMQt2i/YiAiaaMbqRzqS3EBv6hEE7Zy1C8FlKAwWahSSa4EB3cMc3iWWALqEA3E4BVSTmT/ETXwGUQyfdqJfEuLtlW1SlAYh/P6RuewZ/Jb+IwBlypSwXUU60TypR4O7GR3CCJdakh2PA1DAB9Y0ZqL2CcOS0bRZ3Yw/bYkoSGfeduSTB07VWQE3cdAf/ALQN2zsxU5KVKFA9MXPUGGeaNCRwyTMAWdlAsOPhDJkgDjrw8qRs/wD0aFgKBKXyu0byivaOytAAsUoSUl+jv5CI/Uiy/FgPZ1u/IEt3KFXakVQQSg9Gu/6Y0GypIuqWQKqJIOTl/J4hsvY+Yk3iUtyW7cd2L1q2aVIuCZdL7zJryFRVoRy1xXXZSNL7mA7dtdIWyEuE4AUTe1PKAlstapiryybwwKd1uDZjnB+d2WdakylgDJKgaOHAK6vnXGK1r7J2gVBQrKim8yAPOOnGsUV3snOTn/gALn3j+Yl9FJDKHNOCohmWX5kKC0uHIxHMGoMGZPZ+0O3d15pbxBjtr7NTcRLBWMGI1rV28Yo3H3RLg10CJBa9yUPEECCmwLMxfMsSDRmcAAu5cE5DLGKdmkrQtN9BG9mKdDgY3myrMCBeArqBB0xZyoubDs1ib82z3hdKQBMWnF9FVxOMVpmzpSZiPw8q4UqvJuupTipYl2JA+2j0jsfsSzqlkrky1HikekDO0OzkJUq4hKQDgkAQqUb6I9GYsXbm0ISLKbKCFhSAoEpICn3i968Q5LMmMF2isQkzykMoUJwoTiC2n3rHoOxrOTaUG6GvA4Bsfo8YftGk/i56gxBXRL1okCoGGEJkWi2J7AvdnEDzrCbVLffUxYSk57p0KWHpEizMwISW0AOHSI0dFlMIbj0hKSOPURcRKOjHjdHk7w0yT/234j6gxqNZWFNPOGuMiOimiwbr0BHifJ453Yd7rjkR6RjEIp8r/fOFEpQjRXj/APmFGoxu7HtZJ3SllNQuYvy5iSRg/Q+uMVpuwHVVITxluD9IqWrYtoS6pU1Kin5JiWKv5lpz0pq/Cbx30DnXZftEi8ZUokEk3nNQbrqwagAYMeEcmG1Sl3hMBGQKQsHgEUIr+kxQ2rbZiO5SSe+KHVdD1YXmyxIEW7Ba6gFd41owHMtzyjuS1ZzeaGTe0k4XkzEBSFmrFQbLdUSQ38JHvAyZOuELSAQal8efrGknSUGWqaU3wwoqjktRxgAB54RnNqJRLu3tEhxg5D3SpLhqZseFHhVxkmUfKDQf2dKkz2vEG8m78IFDkFZHGlIIHsrJs011JvKSl0A/CyQWN3MuMTnGd7N21d4m6kSkJKyfiww3uhPSNQjtGmfLlzlggpN1xVwoHEHEApL8zHhZsU45WlJ11+9HrwyqcVJpfvkw2yLPMmzV3y/epUFv+tIvJPkRFS02Hu1Mpkkh2HHSnOPRrLs1NxU1CpSkIUCky3fRTpNXZ6QB2hY0KUkzCpKUBRWqoFwAn4rpqxNHzwj05ZVDb0l+LX4PPWNz0tt/mmZFwk1JDHStDVxkYuWW3XLooCSSrE0ORBYUAHrD17XllB//AKU3kkXXCr1A1VBDkgFq9DAq07VlEg99KKhQKCZrnRVQa45dHjoajLyQ+6PaNIdtSgGGeDlLeDu1dRBewbYC0AJUDpkTjHnkmdLmquIIWs4XLyTi5LqujxgpJ2BPSQUpDj+Lxq79YR4YvyN9VrwegyphIAKVAHgPYxJKmSyv5gfB+secTbJtNJJRNWNQJ5bwJaGy5u2klkrI4/lH+4h4k8NeRlkPTJtvFRQ1oAKeIrAi0JJY68KftGNQdr4fjUjgVjwa56UiaQvaqd4zZcxsUm7vf2p9RG+n8mUl7GjSLq3oXFaDxfwi7MD1cbrHjGIn7YtuBsoPFCmHIhyIkkbctZoLFhi8wDicRA4MPJGsklJKTfeg8sOmMcO6osfq+vKpEZ1G31guuxzUqGgKkpfVe654AEVHSS1bdvkn8PN3SQSkJuv8Oaw+D+EbizJh1Kw5bEUYv9PTjHLWgKTSppk7avpFKybSlIUVKC0EgCqXBAzoSQegzpFr/NJK2aYlQcOGUnj8RAHnnCvkvA64+5s/8NZhHfSyoqNFB6UoMK1/aIO1VqdagIAS9pBBdM26TQhCwH4FiDlEO0ipu9TdO8xvKyILtrVvGK4stUmiGXFbcrKO0tqT0kqSpKaU3a5PgRqYxcolZcrvLUSSpiHUak0yxjU2uVMmUJYMfhHoSSPKBX+UEGgJ/mZ+OUXm0xMaoqXFCgD8QCfOvtHVSFKFCQTibor/AKv3iwqUpO6UgDnU+YpDJliAALJS+F5eXCjN4xIqV5VlUDdSsHNgz+GMOcAsR1dvH7EWilITvqupBYsqj4h9IYqZJLDvgHq+QGNTkw1g6NsaqUkhg5Ao4Jhk0EsMOlfrEgtMpJINoTw3gx0NDUdId+NkXQ9oQT+llPyZi54CBoGyASV5KpCizLtcoh+8QOBN0/0qAIjkC0GmaO2drpSkFNntEnvFDdM1VxKcnNMdBnGe2fsK0m0pJnCYykkzAsupJIJuk1KcaCnnGzn9mrEtyqzIUxZRCQljTFmr6CH7G7I2eTN72VLUgoctfJGBe6kkh6nxikMaiSlOwVtuVO/EKUkgIACRdUgLJxLOksHJDcIESdoX1LSuXMRNQyQolKlEE4miWqwcajGCO3Z6ZISgpmGfMJUSVLuY7xSxFHdmwbJhFaRbZhnBLTCtlMwopOu+kKFWGOkUVXsXdWglsXbv5AJllxvOT0DAfXwyinbZkTCfxEvdLMVJWGUFEkAaNiX4HGJ5OwJsmWqfNtbFQdSboIUo5MG1wEct08qQ6rikhlXVpa9oGch3AYUqBpGSS6C5OXYGk7Zl2dMxCGmS5igCFJVLShG8QARS8bzYZcGgnsdcq0yO7llSSgi6CAQXVeJJBCqFgCwxirN2ZZ7QFE2WYRe+OSoM4FWRerlUA18YislkVIviwqWl6KE2Wu8FDTAKIGVcc45cuJSdrv8AUdOPK4r4De3NnKQE9w0tQa9vmpAqMKj2EOtyZypiZkhCJhKSFJWwGRZryQS5NX0jEbSnTisp76YqYKqSWVTMgBlDKmI0pBrsptRYLTwEpO6gkFLlnprzfMQFCcI13/sEpxm76CU6VPEy9OsSpiSkJCe7SsJNCoi7eYNeY6s74QYsnYWyT5SFTZCULL0AKGyqkMScKluQi9NtqUBycnwLeNa8DWHyLWaG6GJLEKBw4GsF5NptE600mZpfZ+RZZh7uUkLwSoA1BxoVFgC4Jf5ekWlk5pUOLUjQHa6Q140/iO6PWJrNtKyrXc3L2AfDkDDfUQODMyhIyfU59YrT7lapBriPHAcfWN6dkSSXYDlRx9mOHsxLNQSHzGfWD9RApnnM+yoUobgUwFWJA4YYj6R2iGCUMA+oOeIIwpzrG6tPZg/It+BH/kPpA8dk56sVSklw7KJcDN7obkxg/Uj7m4sx82eGBK7hNSQCpuDUxoIdKUp3BS3IjHjGx/8AR01/kVjW9j0Of0ijP2LMQWVLONc/SCpRfRtmeTNFK0L4V+xE81QIuuMBwxOtR0fOCJsNQLldGOhyjv4BINU1zxjNJg5MGz7OgkUSavhV/rDVWRBAF1g7YFszBFVll5ltQT9mIL8tOBfg1IHEbkRTNly2a6RqB005RCvY5TVK1BuLj1js23EKZKeZ+8IctSjRay2Qe75awOIeRWEqYL15Y4CjjpjEAM0YTAcyClR8C9fCLKLIMiXGYBPiTjHVTEg1Z+hPgPeCkwckVrFOmrLFJFcRLUza1AizMs7hly5a+aQfIxIiet2YgdH8B7RDMmzclPr8o8MfExqZrXsVxZJCS5kSknJkoB9HiQ2WXlKQDxSknm33yiNCGdzXEszV4fSJQm7iWHGvlBoF+xCmzsXxUcyK+FD9Id3ih8TY5DHSowiOetJz8MPB3hhkOHJI0BJfiyatnBqjEipwPyv984UQXh+g9SAfC7SORgUbyxSE3TNSEEqUCphi285YB3bEk5vBRQvF1YULUZwXrWhpxYVrkDn2JSghpl0JV8JAZTBkjg2NIJyxQOA4qCzjgW1ihIBdrOz6ppROlECbKPzfCUV3Sw1Icl84H2Cx2qbaUrmhFyWGF01Wog1LsUAO7NpzjWpmkEi9i3BuFMB9YjTaEgKVUBLuwbNsMzhWBSu/Iyk6rwCbXsqYtjNvG6p90EBgxADEgB864QrTs9IZIJSSQpn+VWuLZ6VbIxoJigACGrQO4djhQ6nnDJktK/iS6k3SARR8t75sPIcIILBWybGmXNVLIBSSTgxdVGDHDP8A4rOu1/hVlFFX2ApUFnb/AJ4Rck2pKLxJCkOyRddVPiBcsa+sU7VcUyiFBRxLlwd1qA0yHSNRrsvTzKmICJktISSAgAYHVOaVg6YM+FRkrbsuzz1TUIQsXFhKita7ylXXcXWCApKwSEgAsKBq6iWtJH/tkJpQ5NmS5d3HSIbctUvfRd3aFISHZw1GcmhDUxgNexkyrY+ySQkATZ6QzACao+ILg5UL+ZcHtHY86SWlq75IxK1CWoaPdTdId3NKZFo1v+Z4b4JzFHHMUIDg48dIgTbgVH8shOD0Y+BwaFcE+w8mYGbKthU6LFMqKK71BF7J3ZkuWNdYiQq3oP5ljWkMSSi8tLYlwgKyr9I381Sa3XGrHHPCK02WlTukF2ooAhwSQWwd1GuNYRqKHUpAnYn+IwSkSwqWUhwlKhUHMNRRqdI1Fj/xAQQCqWkjVBcH284G92Cm7dTdZmYN4QAnbJkFZStN11EgpKkEl8VKSQ5LAuX9YVxQ3L3PRZHbWzKqSUk4OKeLtBCR2hs6vnA5uPWPKpvZoprLtCg2U1KZg8d1X9xjgkTxuq7tQZwpBWkdUkFuhMB4zJo9nRPlKwUDyMPMhBGvgY8WFsmSyL0uZVglcsFYoNJbkYYkCLsvtNNQW78jJImBldAsA4QjgH+T1SdsmWRUevo7RQm7C/SumhZozGzu101NJiJahkQ6VeNR5CDEjtlKdlIUnTBQ9jA4h2V53ZQKU60JpmLzeAI9IgX2SlDArSeih7GDyO0UhfzjqFJ9Q0Kz7Us68JwfS8x8CYO15N/BmZ+w0J+Gax4oI88IGzrAoPdMtR4Kb2j0BKELDpUlQfgfOOK2aFZJPT2eCpyQKieVzpEwF1XgNPhbppxd+ERTFs7pNeSa6u7GPVZ+yAzXQOX0o8D5uwJZOAfOmPV384b6nwCvk82lTy+J/lIqPB/ExYJURgTyMbNXZKUFghCATgL63V/c3pGV7QTFSZ65RlJRcLAIJF5JqFuRVwRUcsQYeM7A0BzKXfxWxyvGnl78ospSAN57w4j9iYh79ZBoX0BJ8VXadHjsmeqgVQ8curBhDGoctKVDfSWxY48CBkfCELI43bxTk6gT54DrClzgalSebD1r9mGTLSnBK0knKr+heC6AkyTuT+n3hRV/EozXXko+YEKBYeJre/r7OfrHbRaFKAAUUgZACo0fEcxWOwoeyQ2TNPMx2UEuSUgk5tmGZ9cI7CgGJCtRALhxQU0y4DGOpSoEEZYVPLAmuEKFGMXJUyUEm/JvKq6lG9XQB+WesUu8lsGlvUO61YVwhQoxiSVbSgm6A38VT+37DrXTQqO9vEq+IkcgMhwhQoNgOQxUwjEecKFCjDZc0OWJJ4xGq1KqwFNY7CgDUOkTVqIASl+ZHl+8dXNU2LcuOphQoBiNSAdSRrUQ+XJYvChQwtjgoYARFarUmWl1GmDAEufvWFCgMK2wOqXLmPdkoR+oh0qPVBT6w9aCAE31AcWWPMXvOFCgNJjptCEyagXgUqGodFP5a+sQrt6U7q3SQcDvehIjkKEcUUTC1gtakVStSeKSQOog5ZtuzysJM1KqOAUMTStQ3OschRNdhktB3ZW3pM090pTrZyyVJHgSfWDkmQ6XGGeT+ZhQoLJtAntDsidPlFFmnmzzrySmYHPwm8Q2AcsDqKYUjzDba7WJjW6cJi0Mi/cSmmIYIpm+WMKFDQ7MDAEVUATT5sWzYNTxisieFkoQVhvlAQRz+V4UKHY6WrIVrUnFV4PoU+ijFiyg/KQHFQzv1YHHUwoUZAZZKCdPFX1hQoUMK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6" name="AutoShape 4" descr="data:image/jpeg;base64,/9j/4AAQSkZJRgABAQAAAQABAAD/2wCEAAkGBxMTEhUTExIWFhUXGBkYFxgXGBoYGBoaHRodGxgYGxceHyggGBolHRgaITEhJSkrLi4uGB8zODMtNygtLisBCgoKDg0OGxAQGy0lICUvLS0tLS0tLS0tLS0tLS0tLS0tLS0tLS0tLS0tLS0tLS0tLS0tLS0tLS0tLS0tLS0tLf/AABEIALcBEwMBIgACEQEDEQH/xAAbAAABBQEBAAAAAAAAAAAAAAAFAAIDBAYBB//EAEMQAAECAwUFBgQEBAUDBQEAAAECEQADIQQSMUFRBSJhcYEGE5GhscEyQtHwFCNS4WJykqIHFYKy8TNTwhZDY9LiJP/EABkBAAMBAQEAAAAAAAAAAAAAAAECAwAEBf/EACoRAAICAgIBAwQBBQEAAAAAAAABAhEDIRIxQQRRYRMi0fCBFDJxofFS/9oADAMBAAIRAxEAPwDzWy7NQQlxVnOh3iPpFyZs8CjCHyEOQ1aDzS8TkF2eI8mXpApdhQ/w1JiL/Lh8hIMFVAEg8f8AmO92KHjDKTNxQKTJWkl2IHSOqCsGSPF/vlF1aS56w64/pB5sXggbMvD5X6t5fvEKppzfR2/f6wWXdoBEc2yBQcFjjDKYtLpAkTSaN44eDH1jomNl4OOlBBaXZmDRIbMk5RnMKgByxrTwr5xGVMceOJPoQOkGlWVL4RStNkarUp6QOZnAHqmg5Eji3o3vCdZo7cnESqAwGkIy1YM54QybBRVEmJUWaLHdHMMYRQRBs1DRZxEC5Bi6jGO927RNzaHUUypZrHeLPm0EpGwCsgJBUTQAYx3Z+zVrICASSogR6jsXZaZEsDFZ+JXmw4QNyZSGOzJbN7AVCpq21SgeqzTwHWDR7HWRv+med9b+saKbMCUlSiAAHJNABrAyda74/KOPzEP4JPvDOSitlljiZbanYhgVSFOckLavAKpXgR1jLiyqculm+IEM3BstI3G012mUAtC+8A+NCgkOOBSBdMDNvgTEotMp2nABXFWILakBjxTGjJS2iU8a7QNlhAAcDqIIpoBVtNPpA9IALGqtMQOcWpC3DK8c+XKH7IdD+6JLvQYngae8c7kX8RhxiNaWVR2jpxhXBDKRZsxASoNn90htqkvWmBr78c4qKUIRtBToYnKHsOpEikYONfavjClIUVmoz1+3eIZ9setYsbPtFSpqelRCNMKaJVn8paVYuo+Aw9IrIS3iPSJrWokkZqdhzAHtEM5w4zGmWsI4sZNFuy2q6kC6KfWOwPTP4ef7R2Nxka4lWQdNEf7axbKji2cU5Ib+yLhm0Ab7eHEIru8DwMOAw5xw1SDnX1jsoFk8h6QQkSlY8QYSSSG08+EcAd+AeHSRpQ5QyRDLOtIgWan76RLIlUY/dHiLEnj9mLJX83P6RmbD5Gk7sSXXPOsRKSX4fsYkSajWAywwph6kulQOYpCUktw+/rHEqOVfpBTA0DbTZ2W3ARZs8usS2uUyioYUiKWpjFPApLbUuR984p2qqiOHsIITUv4H2ipMJYnl7D2ifyORyZYaH4Dr7iOSzhyiawd33iDNCigrAVdDqIvCgGbnSulYTsKNv2U2UZMoKX8a6gfpBy56+EaE0DmHITmanLLxgH2k25LkrTJKhfW5xa6GLEn5QTR+Zyi/9qOhUu+jP7a2gu12kyEFpMv4iM1u5PFmujJ34Rp7Gnu01BYN/EedIA7CkXJiiACFM7auqtcm9Y0los6FMS/IE1PEZiOaU+TBx8lbacwXCpwzZ01+kBLFYj/l6gNJi0/1qUAPMdYK7VUoFRvBKQhJBUARmSCDhkaNhAnsjtLvEd2pLEJ/0qqR0Vi+RxzimJdmfsZ+yNfFOcEhKHACIJuzxKoFajeybiIfZllJ1J1w6ReLtHFJEqVADAQ1WER2qa+gbSkMmzmQ/FvKGFRAovhDFyyI7LWBq3CK0615RJlERTTVn8Yv7JngKY5inPKBqYeFCFGDdqkvMS5YBAryvHxoI4hJWpgKn7JgenaLtfctQEFi2h1h1r2wpQuISEJwLfEeZ0jACptlmRuULUdn84UZx+EKMCi4oMf9KfdjEoDAdfWGTMRnuyzxqImWKePqYShyNdE+PrElnLs36faIpit1uJ8zDrGapHCCAVjmpCilYZya8PfAR1Uq6opOdQfb70irLtDTbik3mNOX/HpBW0SnTjhVJzaKpHHK72CQtjXWsTzCMuJ84r2hOOsckTCU8ifaJvsrhfgumgPC77wwK3hyEKYomkMlpN7wgHQTlWJ48NYaFAHD7rCTxhE0++MZGZyai8hRzcdaxVUkiCCSyX5RGJ1ajjlFV0IIOB5+UVV4f0484vzSSDSg1OX2Yozww6JPgYm0MmWdnWRU5VxEoEtlQCuJyAj0HZvZ2TIO6m8sPvHI5kaR2wWNElARLSBQOcyWqSc4mnWkqvXaByPvWBOSxxtnRjgLadsWlBEgBUzByWSnipqltE+WMeY7X7PWhMxM2ctK75qQSTezBoKaNRhgI9Gv5+kDduS70onG4pKvA1+scy9U2w+pxtY3L23+f9Etlkd2psibw64jm58IsTbUpJ3bpSS2Bcn+FviboIp7XtLSkgH4ykdMXHQQpZdFHY0ABJWRxUTQcPaGXuN2DdvWKfOT3abiAtVQpd1wMBRzjk0d7F7LXLSe9TdUCwBxDPTxJryixa9sos43gCr5ZMpIKycrx+UZ/XCPPzta1JWVd9NSs1U6iHOboNPKOjG9UybajK6s1e30kTiB/wBw+aXjtkTcZwCC4Iy/cwCs20Z0w3ppBq4vJAJYMKpYGnCCto20AkgS97Jzu/WHUGnZzymnosCxpUXcjPV4gnWRaTdSygahoGi3Wn4nppdDEaa+cF7HPv3F4bigRx4/eBhm2hVTBU6SoAm6acDTrA9UsvGrkzGChxB8/akQWiSlRU6Q4IyrgKfesRc9lVEzQlmEUq4xo7PIQGJQnMNdBPA4fdInnWGUVKBlgcnSOjGF5h4mUumO3TBVNjQVLFaLUMcnpHU2BJzV48Tw0jPIjcAUEmFBOdY0gs6ssxpyhRuaNwIJc29VsEpH9O6/lFsmg5H1MVkoSxY/b/WJr1PGCKcKmbnoNYfZJrrFK1r4xWMwElOhh9nXdLgOwOesHa7A2mVre6ZiVjGo8CD7wUlzwQAMSD5ZDTlAu3qcA4MfI0PtEcqfo+7nx9YpHo5snZatePWIrKd0gfqPtEgmiYQTrvdA/nFJJPdru0N4npRx4Qj7Niewn+IRU3g/OGybQh6qH2TAeQmD2y5Cbqr6R8ObdMoosaA/UO+hi56H+IYCEhQILF4p2uSAHAx0wFTR9aPEdjll3cAEePDnWM4JDY8zk6oI21f5ZPERVlq0fEQ+2f8ATxzEVULOWpgIsGpCdxR09MPpA2cN08PrF+zr/LVy9TEdksHeTEovhjjq2JbjSAwpbo3GyLSZlnlTAfiTd/1J3T6OOcWkBg2UQ2WWAkJAugUAyFGFIerXHp+4ji9S3KVex3xpHVkMeURlAUCFMAQx0Yggl+UQ2zaMsD4rxNGG8rlw6xU/CTJ3xm6j9P1/UfKIxg7TGlJSg0wbZ1KnBAH/ALabvU4nkA3nF2ZNIuSJKvzZ6riT+gNvTCM7qRQatHLbNWgfh7Im9NIcnJCc1qPtnFbs/s8We1pmzpypiglRUtQJAJoEgB2FSY64Las45y+nCl4pGw2X2RkWWSspBVMqVTF7yzm75PwxzgNa7FLm/wDUlpWA2Ic+OI6Rorft6SUqSlRUVBqAgZ6twgJKW9Q0NmhKU48fAmH1GOEXyYLt2zZaGSlO4TeAxAozDwgTtjZaQgLQKjEY9Y09oqBey6QLte1bMihUFH9Kd4/QdSI6rUVs5MmdN6MeLYpSSlhdAcahsYPbPsa0yErVmSeTgMG94EWrbCSu9LkoAyvb1dWdn5vE6e0c5e6tPeHIJcHwTj4RKeZPSEjnS8F2zue8L1vD1BiRQYlR1D+CawMs9pWmYpMxNwLa6l3II1zFDm0XVre8AdMP5Q/3wiN0zuhJTjZPLU7UBejtwEPXMdZyYtTXGKMqeBn7ZjyjqphCnJoSDCsoiOzVVNJp+Yv1EXRZ6PqdOcDbNMeZNbDvF+oiaZNUWBUSONWqqBJbCuhk20ocv7QosLRLc7vpChtA2BVzwlRYKKf1ENno8XEr3RXX3MVkgrSp1UAeFZFUuk4O3Jo6HDVo54z3QkSVqvqALJDlshqfCJ7It2/lr4wR2IgqlzsBeRdDlnOLQOsqGmKfIMR98ozReUKjZFb2YgnEedIoyZUxmCFHkkmLdrWCpm16fvF/Y8xKVYVh4x0cuTYLnbNmpF66sOKi6Q3OIZarlFBn18Hje7VnXkpLnANXSMvbS5qA4rhBcEJFgezQXQrdIfWBhkkGmBw+kEUfDhBOeSpleaSSQDiK8YZYZRdTvRmHM1h5ziayVSs5uPUfWBJaK4f7h1pZIJFcIromOQGFYs2gbqunrFMULxNLR1FwIZOPBoJ9nx+eimSn8DAkrJB6HyLxo+zMneWo6BA61P8A4xolIL7kH9oTiijNQffl5QKSL5N91VYAnd5kYRd25PAEnQkoPP5X5geJEVO+SlL8T4RzTjU2dS+S9ZZCRUt7CINqbULiTJAM1eAySM1q0SH9BmIoG2zZm7JQ+RUaITxOZ5AQT2bs5MkKJN6Yqq1mhPAD5UjIeuMTlLivkyXJ6LHZPZ4km0SworWSiYVEVJUlvbDIKEAO0NsQm3KlElIuoKSah1CqerhucG7LbkSp/eqmAS1IKVbwYXboKv8Ab4nQxntt7ZkrmlYWld9VzdILIT8KlJyBdm4dY61uKPMdu4v3YTXPCUuzsMBUvkANT9ICWa0T5ibswLlzPlWAUv8AwqGnGCEnayCkJBQCAVEFJ+EODTNmI6GLVm2jKVd/NG86UsMVUcdHHjxiU9if0y/9GfVsu0TFEFP9Skj19Y5aNg92Hnz0I4AFaj0oI1SVoV8qFXSxDVvMwyLa4RHOsKDVMuXeNHMlwMMSTh4RtC/0j9zGzJ1ll0Etc0/xqup8E+lYYva01bS5SEykk4Sklzq5xNK0aNYuzyh8ku9luJfDiMekULVOlS0/k3LygWuDAuxdiRR8PpBSGXpq8geRZBfqyQggJTiSxfeOF4lySMzQ4QVmJSAs64N/KPcQNNmCVUBOZJOoBfnUxanSEhLhxRJodXB9ITydcMaitEndoNSRniGzHCI5kwXqEEBQ0/4jtnlBw5JGGXCJ5lmZShWjN1AjDgvZtLxNHUWB5/tEoFB09TCsq1KSTxPq0TImqAvHQRn2G3QkpcYx2F+JfKFGs2/YYNky0oBMwrSq7eA55N0zia02CUJd8JN5N0A3izYeOMT2rZs9KE3p6FJugXRLAJcjAj94C2vaMwd8ijJJyfBV3E1b9o7PT+sU8Moxe7/j57RwZcDeaM7pJdfId7LThcKKOFHwoIHzEfnTQB8z+ZiDYVsuVdnxgmbEtSlKQ2/Uu7aimOcCCbPR9RKMYd+xlFzwlRBFXrWL1j2vLRihXQA+4govsbMWXvpD6vBHZ3+G05bgrSXwyb+7GLUea5WD7V2nkqQAETCQM7qR61gH/m19XwgcSSaeUb2Z/gtaGvd+hI0Ic+LwHnf4bTEH/rA/6aesA1pGXStSy9buQA+gxi/IQWAYueFI0srYpQ1QLoAoKPq0D7epSXCmbLFz96RpRfYqSkwZabIzCj5tEMs3QU4h34vT6Q5SxhVugMSWexKLrCd2rFRP1hEnJ0ijcMS5HJs0NgetOkNTMS/w+DwcstlWZZCVBnwuuP6nZ6YQKn2JaHJFNcPeHlhpWieP1Sk6aGqAA04dDGj7OTUKSU/OFBTahmfj8PmNYyffpdiK/wCr6MY0/ZOQ4mTf1G6OQDk+Km6RKtnfhf3IMW6SmYnu1YKfCjYMQciDXpAlWwlbt+0TFaABKKPiVAO7ZgiDZLmjCreURzlhFWUo8sdK6RwZZPm6Op0+yQEJAQhIAGAwHE+tYxXaTbneKMqWrcHxqHznQfwDz5YzdptvqZUtDC9RRFTR3SD+nlixxGOUFI6vTen4/fPshmzX9sSybSv9ShyJiKZPU+L6OASOIJqDDUqhoYliWBaugPrHazlNFZ7buOJ13cDG4DdN5lY5D4T0MXzbwy1hc4sbikJSNxR+cHm7c9IAbHtC0i66gD8LAFsCQ3GnQq4NorODfF1c0JKiQ6byVJb4S9MHrx6DhyR4sLb/AH/oploS6JRmWkk7wXeFQrAHUYZOH6Qp1gROUbwmboZ1qACmo5o9cSRqYu2RfeXgkzUku95KnDg1S5Zhox+ta22U3W7qaoSyzrUEiYXqSohyOrMYnYlX8/v8le3rAPeJSgkGqlqN0AAC/depNQH4aiKcoXjgkAKolIZKQfhDagOSdVGILUtEsKUpCAB8Rvd4q+4ZNKAAjFsxSFKnsgVFd4nN8XhvBXGldl8pBctg3094VooCB+iWf71AxFKmgggEEt71h09Tkj/40f71GERex9kqR9/LF6ca/wBEULCpiOjeCgfaLE6dUVyTGAytswNLJ4+pjuKByHqYbZphEssG3mL08v8AiI5w3Q5qUjUDEisBrYU9ESpgBO8BXUR2JJdmS3j6woOjWV75IF6ZNIFA61NTCjxDMsyCSXU6savm+OJrEol8H6/tDVg5JjqiklSOVnUy0ggBqMBr44wORt60y1qSJpIClBlAKwJapr5wWUtKRXR4zFoQ61/zE8nJpFEmK2jRyu19rTUGX/QT6qjQbC7VW5amTMQknPu39VR52lRjTdnXSoGGSbYj4pHqO0bdtFMlKjbEEK+XuAG636xhNr7btoNZ4GpCEe4Mam3W+9JSNI8921LKiTzguDoEZKyObtu04GepXRI9AIryrWtb35ijwKlEeDtFFCSSzxYszppdvOS9WhGnQ6qy1INY3XZGU8sUxKvUxhJc1i10csI9A7Eq/KGW8r/cYOPsGTo0tl2alIKiE4Mzcqxme14AkLYDIf3CNkpW7GJ7bzGkn+ZP+4H2ij6ZKPZi0J1SRG2kJTZ5Kb6rqQAH/UTVkj5iSaARhp05RFFE6/8AEUvxExcxEyaokSyki8XZKSCyRk4EQujtxy4nqEwXQas7moB9sGYfdR9utG7MUVXQlBuigYl0hRbjTgx0jtqtBU6nDAbufWMztm3AypiUl5k1aaaITeDOadMaxxenxPJJzl0jozZFCNLtmbmzrxfLAcsoaDD0WZWgHMj6xyZIVUJY6sXMenZw8kRX6w6XVQ5HyBMMusYRNQc+H3jGGCsxRSoAYpY0xfEjzaDuxUlQoZty6cJhZyQMg967UZ0Y1jPd5eddLwLK453m8j01i32dWShcspvBRAa8z5s2oYkHVTZmJ+pVq0Y1KlqIly0pnsQ98l1DW+Smmp8oF28kEEy2Kd2WFzgb2qiBmHvH+YZCLvcqN55L3iyh3mKAwSoVz9uMDrShV4SxKQwUEymqohXxUxq+FGKs44exFHf7+P1g62JDpSkpKAHAGHAvicTjmTEssADD2iotM9BeZKVLDsCpBCdAAcCKZFo5+MWKOn1jpVLRVL2Lz5486HxjpObmoapOGjiKJtaqMARnkT4YecN/HKpuU5+7QdGphEFJq3j+8SC0NgBlhTAvA78WP01zYhvrDhbEnI+R94FRDsvptDAgDEuYaqeSQWFAwpTF4pG0p4+Dxzv0v+0Bxia5BRFuYNdH31hRQSoajqWPg8KF4IPJjTbCBVy+DJ9yIt2e1ki9TJ3LMcg8Wdl7MVNDp3EHFbVVwQDz+LDTSDqdmSkC73Y0rU+cO5xQqjJozs61KVhdYiufOr1jN203VKL1Jw4ZRvrTsuQElSkhKRUkB/AZmMvbLOubMJRJUUv8XdsWw3lBx5xSE12JOPgCWcX1czGtsEu6jiIFybOZeMog60bxb3hxtKiFDe44U0isZKibg/Y1C527jlAW2SiXgcJpDhRWkipBLHB8CHwDxCbSVEAKUxDgkEBubcIPNMH02jqrMQt2i/YiAiaaMbqRzqS3EBv6hEE7Zy1C8FlKAwWahSSa4EB3cMc3iWWALqEA3E4BVSTmT/ETXwGUQyfdqJfEuLtlW1SlAYh/P6RuewZ/Jb+IwBlypSwXUU60TypR4O7GR3CCJdakh2PA1DAB9Y0ZqL2CcOS0bRZ3Yw/bYkoSGfeduSTB07VWQE3cdAf/ALQN2zsxU5KVKFA9MXPUGGeaNCRwyTMAWdlAsOPhDJkgDjrw8qRs/wD0aFgKBKXyu0byivaOytAAsUoSUl+jv5CI/Uiy/FgPZ1u/IEt3KFXakVQQSg9Gu/6Y0GypIuqWQKqJIOTl/J4hsvY+Yk3iUtyW7cd2L1q2aVIuCZdL7zJryFRVoRy1xXXZSNL7mA7dtdIWyEuE4AUTe1PKAlstapiryybwwKd1uDZjnB+d2WdakylgDJKgaOHAK6vnXGK1r7J2gVBQrKim8yAPOOnGsUV3snOTn/gALn3j+Yl9FJDKHNOCohmWX5kKC0uHIxHMGoMGZPZ+0O3d15pbxBjtr7NTcRLBWMGI1rV28Yo3H3RLg10CJBa9yUPEECCmwLMxfMsSDRmcAAu5cE5DLGKdmkrQtN9BG9mKdDgY3myrMCBeArqBB0xZyoubDs1ib82z3hdKQBMWnF9FVxOMVpmzpSZiPw8q4UqvJuupTipYl2JA+2j0jsfsSzqlkrky1HikekDO0OzkJUq4hKQDgkAQqUb6I9GYsXbm0ISLKbKCFhSAoEpICn3i968Q5LMmMF2isQkzykMoUJwoTiC2n3rHoOxrOTaUG6GvA4Bsfo8YftGk/i56gxBXRL1okCoGGEJkWi2J7AvdnEDzrCbVLffUxYSk57p0KWHpEizMwISW0AOHSI0dFlMIbj0hKSOPURcRKOjHjdHk7w0yT/234j6gxqNZWFNPOGuMiOimiwbr0BHifJ453Yd7rjkR6RjEIp8r/fOFEpQjRXj/APmFGoxu7HtZJ3SllNQuYvy5iSRg/Q+uMVpuwHVVITxluD9IqWrYtoS6pU1Kin5JiWKv5lpz0pq/Cbx30DnXZftEi8ZUokEk3nNQbrqwagAYMeEcmG1Sl3hMBGQKQsHgEUIr+kxQ2rbZiO5SSe+KHVdD1YXmyxIEW7Ba6gFd41owHMtzyjuS1ZzeaGTe0k4XkzEBSFmrFQbLdUSQ38JHvAyZOuELSAQal8efrGknSUGWqaU3wwoqjktRxgAB54RnNqJRLu3tEhxg5D3SpLhqZseFHhVxkmUfKDQf2dKkz2vEG8m78IFDkFZHGlIIHsrJs011JvKSl0A/CyQWN3MuMTnGd7N21d4m6kSkJKyfiww3uhPSNQjtGmfLlzlggpN1xVwoHEHEApL8zHhZsU45WlJ11+9HrwyqcVJpfvkw2yLPMmzV3y/epUFv+tIvJPkRFS02Hu1Mpkkh2HHSnOPRrLs1NxU1CpSkIUCky3fRTpNXZ6QB2hY0KUkzCpKUBRWqoFwAn4rpqxNHzwj05ZVDb0l+LX4PPWNz0tt/mmZFwk1JDHStDVxkYuWW3XLooCSSrE0ORBYUAHrD17XllB//AKU3kkXXCr1A1VBDkgFq9DAq07VlEg99KKhQKCZrnRVQa45dHjoajLyQ+6PaNIdtSgGGeDlLeDu1dRBewbYC0AJUDpkTjHnkmdLmquIIWs4XLyTi5LqujxgpJ2BPSQUpDj+Lxq79YR4YvyN9VrwegyphIAKVAHgPYxJKmSyv5gfB+secTbJtNJJRNWNQJ5bwJaGy5u2klkrI4/lH+4h4k8NeRlkPTJtvFRQ1oAKeIrAi0JJY68KftGNQdr4fjUjgVjwa56UiaQvaqd4zZcxsUm7vf2p9RG+n8mUl7GjSLq3oXFaDxfwi7MD1cbrHjGIn7YtuBsoPFCmHIhyIkkbctZoLFhi8wDicRA4MPJGsklJKTfeg8sOmMcO6osfq+vKpEZ1G31guuxzUqGgKkpfVe654AEVHSS1bdvkn8PN3SQSkJuv8Oaw+D+EbizJh1Kw5bEUYv9PTjHLWgKTSppk7avpFKybSlIUVKC0EgCqXBAzoSQegzpFr/NJK2aYlQcOGUnj8RAHnnCvkvA64+5s/8NZhHfSyoqNFB6UoMK1/aIO1VqdagIAS9pBBdM26TQhCwH4FiDlEO0ipu9TdO8xvKyILtrVvGK4stUmiGXFbcrKO0tqT0kqSpKaU3a5PgRqYxcolZcrvLUSSpiHUak0yxjU2uVMmUJYMfhHoSSPKBX+UEGgJ/mZ+OUXm0xMaoqXFCgD8QCfOvtHVSFKFCQTibor/AKv3iwqUpO6UgDnU+YpDJliAALJS+F5eXCjN4xIqV5VlUDdSsHNgz+GMOcAsR1dvH7EWilITvqupBYsqj4h9IYqZJLDvgHq+QGNTkw1g6NsaqUkhg5Ao4Jhk0EsMOlfrEgtMpJINoTw3gx0NDUdId+NkXQ9oQT+llPyZi54CBoGyASV5KpCizLtcoh+8QOBN0/0qAIjkC0GmaO2drpSkFNntEnvFDdM1VxKcnNMdBnGe2fsK0m0pJnCYykkzAsupJIJuk1KcaCnnGzn9mrEtyqzIUxZRCQljTFmr6CH7G7I2eTN72VLUgoctfJGBe6kkh6nxikMaiSlOwVtuVO/EKUkgIACRdUgLJxLOksHJDcIESdoX1LSuXMRNQyQolKlEE4miWqwcajGCO3Z6ZISgpmGfMJUSVLuY7xSxFHdmwbJhFaRbZhnBLTCtlMwopOu+kKFWGOkUVXsXdWglsXbv5AJllxvOT0DAfXwyinbZkTCfxEvdLMVJWGUFEkAaNiX4HGJ5OwJsmWqfNtbFQdSboIUo5MG1wEct08qQ6rikhlXVpa9oGch3AYUqBpGSS6C5OXYGk7Zl2dMxCGmS5igCFJVLShG8QARS8bzYZcGgnsdcq0yO7llSSgi6CAQXVeJJBCqFgCwxirN2ZZ7QFE2WYRe+OSoM4FWRerlUA18YislkVIviwqWl6KE2Wu8FDTAKIGVcc45cuJSdrv8AUdOPK4r4De3NnKQE9w0tQa9vmpAqMKj2EOtyZypiZkhCJhKSFJWwGRZryQS5NX0jEbSnTisp76YqYKqSWVTMgBlDKmI0pBrsptRYLTwEpO6gkFLlnprzfMQFCcI13/sEpxm76CU6VPEy9OsSpiSkJCe7SsJNCoi7eYNeY6s74QYsnYWyT5SFTZCULL0AKGyqkMScKluQi9NtqUBycnwLeNa8DWHyLWaG6GJLEKBw4GsF5NptE600mZpfZ+RZZh7uUkLwSoA1BxoVFgC4Jf5ekWlk5pUOLUjQHa6Q140/iO6PWJrNtKyrXc3L2AfDkDDfUQODMyhIyfU59YrT7lapBriPHAcfWN6dkSSXYDlRx9mOHsxLNQSHzGfWD9RApnnM+yoUobgUwFWJA4YYj6R2iGCUMA+oOeIIwpzrG6tPZg/It+BH/kPpA8dk56sVSklw7KJcDN7obkxg/Uj7m4sx82eGBK7hNSQCpuDUxoIdKUp3BS3IjHjGx/8AR01/kVjW9j0Of0ijP2LMQWVLONc/SCpRfRtmeTNFK0L4V+xE81QIuuMBwxOtR0fOCJsNQLldGOhyjv4BINU1zxjNJg5MGz7OgkUSavhV/rDVWRBAF1g7YFszBFVll5ltQT9mIL8tOBfg1IHEbkRTNly2a6RqB005RCvY5TVK1BuLj1js23EKZKeZ+8IctSjRay2Qe75awOIeRWEqYL15Y4CjjpjEAM0YTAcyClR8C9fCLKLIMiXGYBPiTjHVTEg1Z+hPgPeCkwckVrFOmrLFJFcRLUza1AizMs7hly5a+aQfIxIiet2YgdH8B7RDMmzclPr8o8MfExqZrXsVxZJCS5kSknJkoB9HiQ2WXlKQDxSknm33yiNCGdzXEszV4fSJQm7iWHGvlBoF+xCmzsXxUcyK+FD9Id3ih8TY5DHSowiOetJz8MPB3hhkOHJI0BJfiyatnBqjEipwPyv984UQXh+g9SAfC7SORgUbyxSE3TNSEEqUCphi285YB3bEk5vBRQvF1YULUZwXrWhpxYVrkDn2JSghpl0JV8JAZTBkjg2NIJyxQOA4qCzjgW1ihIBdrOz6ppROlECbKPzfCUV3Sw1Icl84H2Cx2qbaUrmhFyWGF01Wog1LsUAO7NpzjWpmkEi9i3BuFMB9YjTaEgKVUBLuwbNsMzhWBSu/Iyk6rwCbXsqYtjNvG6p90EBgxADEgB864QrTs9IZIJSSQpn+VWuLZ6VbIxoJigACGrQO4djhQ6nnDJktK/iS6k3SARR8t75sPIcIILBWybGmXNVLIBSSTgxdVGDHDP8A4rOu1/hVlFFX2ApUFnb/AJ4Rck2pKLxJCkOyRddVPiBcsa+sU7VcUyiFBRxLlwd1qA0yHSNRrsvTzKmICJktISSAgAYHVOaVg6YM+FRkrbsuzz1TUIQsXFhKita7ylXXcXWCApKwSEgAsKBq6iWtJH/tkJpQ5NmS5d3HSIbctUvfRd3aFISHZw1GcmhDUxgNexkyrY+ySQkATZ6QzACao+ILg5UL+ZcHtHY86SWlq75IxK1CWoaPdTdId3NKZFo1v+Z4b4JzFHHMUIDg48dIgTbgVH8shOD0Y+BwaFcE+w8mYGbKthU6LFMqKK71BF7J3ZkuWNdYiQq3oP5ljWkMSSi8tLYlwgKyr9I381Sa3XGrHHPCK02WlTukF2ooAhwSQWwd1GuNYRqKHUpAnYn+IwSkSwqWUhwlKhUHMNRRqdI1Fj/xAQQCqWkjVBcH284G92Cm7dTdZmYN4QAnbJkFZStN11EgpKkEl8VKSQ5LAuX9YVxQ3L3PRZHbWzKqSUk4OKeLtBCR2hs6vnA5uPWPKpvZoprLtCg2U1KZg8d1X9xjgkTxuq7tQZwpBWkdUkFuhMB4zJo9nRPlKwUDyMPMhBGvgY8WFsmSyL0uZVglcsFYoNJbkYYkCLsvtNNQW78jJImBldAsA4QjgH+T1SdsmWRUevo7RQm7C/SumhZozGzu101NJiJahkQ6VeNR5CDEjtlKdlIUnTBQ9jA4h2V53ZQKU60JpmLzeAI9IgX2SlDArSeih7GDyO0UhfzjqFJ9Q0Kz7Us68JwfS8x8CYO15N/BmZ+w0J+Gax4oI88IGzrAoPdMtR4Kb2j0BKELDpUlQfgfOOK2aFZJPT2eCpyQKieVzpEwF1XgNPhbppxd+ERTFs7pNeSa6u7GPVZ+yAzXQOX0o8D5uwJZOAfOmPV384b6nwCvk82lTy+J/lIqPB/ExYJURgTyMbNXZKUFghCATgL63V/c3pGV7QTFSZ65RlJRcLAIJF5JqFuRVwRUcsQYeM7A0BzKXfxWxyvGnl78ospSAN57w4j9iYh79ZBoX0BJ8VXadHjsmeqgVQ8curBhDGoctKVDfSWxY48CBkfCELI43bxTk6gT54DrClzgalSebD1r9mGTLSnBK0knKr+heC6AkyTuT+n3hRV/EozXXko+YEKBYeJre/r7OfrHbRaFKAAUUgZACo0fEcxWOwoeyQ2TNPMx2UEuSUgk5tmGZ9cI7CgGJCtRALhxQU0y4DGOpSoEEZYVPLAmuEKFGMXJUyUEm/JvKq6lG9XQB+WesUu8lsGlvUO61YVwhQoxiSVbSgm6A38VT+37DrXTQqO9vEq+IkcgMhwhQoNgOQxUwjEecKFCjDZc0OWJJ4xGq1KqwFNY7CgDUOkTVqIASl+ZHl+8dXNU2LcuOphQoBiNSAdSRrUQ+XJYvChQwtjgoYARFarUmWl1GmDAEufvWFCgMK2wOqXLmPdkoR+oh0qPVBT6w9aCAE31AcWWPMXvOFCgNJjptCEyagXgUqGodFP5a+sQrt6U7q3SQcDvehIjkKEcUUTC1gtakVStSeKSQOog5ZtuzysJM1KqOAUMTStQ3OschRNdhktB3ZW3pM090pTrZyyVJHgSfWDkmQ6XGGeT+ZhQoLJtAntDsidPlFFmnmzzrySmYHPwm8Q2AcsDqKYUjzDba7WJjW6cJi0Mi/cSmmIYIpm+WMKFDQ7MDAEVUATT5sWzYNTxisieFkoQVhvlAQRz+V4UKHY6WrIVrUnFV4PoU+ijFiyg/KQHFQzv1YHHUwoUZAZZKCdPFX1hQoUMK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8" name="Picture 6" descr="https://offbeatroadsblog.files.wordpress.com/2019/03/4-3-e1553057315602.jpg?w=1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1301"/>
            <a:ext cx="4391694" cy="2362199"/>
          </a:xfrm>
          <a:prstGeom prst="rect">
            <a:avLst/>
          </a:prstGeom>
          <a:noFill/>
        </p:spPr>
      </p:pic>
      <p:pic>
        <p:nvPicPr>
          <p:cNvPr id="85000" name="Picture 8" descr="https://static.toiimg.com/photo/66348963.cms?width=500&amp;resizemode=4&amp;imgsize=4572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00350"/>
            <a:ext cx="4724400" cy="2343150"/>
          </a:xfrm>
          <a:prstGeom prst="rect">
            <a:avLst/>
          </a:prstGeom>
          <a:noFill/>
        </p:spPr>
      </p:pic>
      <p:pic>
        <p:nvPicPr>
          <p:cNvPr id="85004" name="Picture 12" descr="https://www.plus100years.com/editors/ckeditor/plugins/imageuploader/uploads/2113aee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819150"/>
            <a:ext cx="506569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Rice Beer Preparation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/>
          </a:p>
        </p:txBody>
      </p:sp>
      <p:pic>
        <p:nvPicPr>
          <p:cNvPr id="4" name="Rice beer being made in Arunachal Prades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42950"/>
            <a:ext cx="91440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85950"/>
            <a:ext cx="8229600" cy="971700"/>
          </a:xfrm>
        </p:spPr>
        <p:txBody>
          <a:bodyPr/>
          <a:lstStyle/>
          <a:p>
            <a:r>
              <a:rPr lang="en-US" dirty="0" smtClean="0"/>
              <a:t>Thank You for your Patience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Ziro</a:t>
            </a:r>
            <a:r>
              <a:rPr lang="en-US" dirty="0" smtClean="0"/>
              <a:t>, Lower </a:t>
            </a:r>
            <a:r>
              <a:rPr lang="en-US" dirty="0" err="1" smtClean="0"/>
              <a:t>Subansiri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sp>
        <p:nvSpPr>
          <p:cNvPr id="55302" name="AutoShape 6" descr="https://rediscoveryproject.com/wp-content/uploads/2016/07/ziro-valley-e1488089117955.jpg"/>
          <p:cNvSpPr>
            <a:spLocks noChangeAspect="1" noChangeArrowheads="1"/>
          </p:cNvSpPr>
          <p:nvPr/>
        </p:nvSpPr>
        <p:spPr bwMode="auto">
          <a:xfrm>
            <a:off x="155575" y="-2986088"/>
            <a:ext cx="9344025" cy="6229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4" name="Picture 8" descr="https://www.onacheaptrip.com/wp-content/uploads/Amazing-scenes-at-Ziro-Valley-Arunachal-Prade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047750"/>
            <a:ext cx="6477000" cy="3807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Tawang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pic>
        <p:nvPicPr>
          <p:cNvPr id="3074" name="Picture 2" descr="E:\My Stuff\Seminars\Lectures\A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819150"/>
            <a:ext cx="5067300" cy="4098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Hanging Bridge, </a:t>
            </a:r>
            <a:r>
              <a:rPr lang="en-US" dirty="0" err="1" smtClean="0"/>
              <a:t>Boleng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53250" name="AutoShape 2" descr="https://www.mountainbytes.in/blog/wp-content/uploads/2018/05/arunachal-1000x6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2" name="AutoShape 4" descr="https://www.mountainbytes.in/blog/wp-content/uploads/2018/05/arunachal-1000x6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4" name="Picture 6" descr="https://i.pinimg.com/originals/b1/7a/7a/b17a7a42933b65c86616a5749a6433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047750"/>
            <a:ext cx="4648200" cy="384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Produce and </a:t>
            </a:r>
            <a:br>
              <a:rPr lang="en-US" dirty="0" smtClean="0"/>
            </a:br>
            <a:r>
              <a:rPr lang="en-US" dirty="0" smtClean="0"/>
              <a:t>Wild herbs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pic>
        <p:nvPicPr>
          <p:cNvPr id="86018" name="Picture 2" descr="https://encrypted-tbn0.gstatic.com/images?q=tbn%3AANd9GcRFnA_hSwtoAgel6vqeUn2qTfhLcoKqlGIhsg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047750"/>
            <a:ext cx="3229563" cy="2190750"/>
          </a:xfrm>
          <a:prstGeom prst="rect">
            <a:avLst/>
          </a:prstGeom>
          <a:noFill/>
        </p:spPr>
      </p:pic>
      <p:pic>
        <p:nvPicPr>
          <p:cNvPr id="86020" name="Picture 4" descr="https://www.researchgate.net/profile/Sumpam_Tangjang/publication/291370178/figure/fig4/AS:332428104224769@1456268444149/Ripened-indigenous-millets-Eleusine-coracana-Linn-Gaertn-cultivated-in-the-elevated_Q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343150"/>
            <a:ext cx="3048000" cy="2800350"/>
          </a:xfrm>
          <a:prstGeom prst="rect">
            <a:avLst/>
          </a:prstGeom>
          <a:noFill/>
        </p:spPr>
      </p:pic>
      <p:pic>
        <p:nvPicPr>
          <p:cNvPr id="86022" name="Picture 6" descr="https://www.annieowen.com/Resources/AMO_5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020578"/>
            <a:ext cx="3190875" cy="2122922"/>
          </a:xfrm>
          <a:prstGeom prst="rect">
            <a:avLst/>
          </a:prstGeom>
          <a:noFill/>
        </p:spPr>
      </p:pic>
      <p:pic>
        <p:nvPicPr>
          <p:cNvPr id="86026" name="Picture 10" descr="https://1.bp.blogspot.com/_NBu7wfRkMjE/S8g09XEhmUI/AAAAAAAADbc/0UW6sMiJ1W4/s1600/Hiinyur+hama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5575" y="0"/>
            <a:ext cx="1368425" cy="2343150"/>
          </a:xfrm>
          <a:prstGeom prst="rect">
            <a:avLst/>
          </a:prstGeom>
          <a:noFill/>
        </p:spPr>
      </p:pic>
      <p:pic>
        <p:nvPicPr>
          <p:cNvPr id="86028" name="Picture 12" descr="https://3.bp.blogspot.com/-URD0wT7_WxM/Wd5H4Gv5OGI/AAAAAAAAEOg/A4QQuS7IxRw3eYhgN0GEveLxHhOc0JVHwCLcBGAs/s320/DSC02458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0"/>
            <a:ext cx="1657826" cy="2343150"/>
          </a:xfrm>
          <a:prstGeom prst="rect">
            <a:avLst/>
          </a:prstGeom>
          <a:noFill/>
        </p:spPr>
      </p:pic>
      <p:sp>
        <p:nvSpPr>
          <p:cNvPr id="86030" name="AutoShape 14" descr="Local fruits consumed by the Apatani . Left to right: first row - Pecha ( Pyrus pashia ) and Kiira ayi ( Castanopsis hystrix ); second row - Harkhu ayi ( Actinidia chinensis ) and Santero ( Litsea cubeba ); third row - Pitta ayi ( Pyrus calleryana ) and Antitari ayi ( Actinidia callosa ).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32" name="Picture 16" descr="Local fruits consumed by the Apatani . Left to right: first row - Pecha ( Pyrus pashia ) and Kiira ayi ( Castanopsis hystrix ); second row - Harkhu ayi ( Actinidia chinensis ) and Santero ( Litsea cubeba ); third row - Pitta ayi ( Pyrus calleryana ) and Antitari ayi ( Actinidia callosa ). 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Staple Food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pic>
        <p:nvPicPr>
          <p:cNvPr id="1026" name="Picture 2" descr="E:\My Stuff\Seminars\Lectures\Foo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495550"/>
            <a:ext cx="1600200" cy="2400300"/>
          </a:xfrm>
          <a:prstGeom prst="rect">
            <a:avLst/>
          </a:prstGeom>
          <a:noFill/>
        </p:spPr>
      </p:pic>
      <p:pic>
        <p:nvPicPr>
          <p:cNvPr id="1028" name="Picture 4" descr="E:\My Stuff\Seminars\Lectures\Food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476500"/>
          </a:xfrm>
          <a:prstGeom prst="rect">
            <a:avLst/>
          </a:prstGeom>
          <a:noFill/>
        </p:spPr>
      </p:pic>
      <p:pic>
        <p:nvPicPr>
          <p:cNvPr id="1029" name="Picture 5" descr="E:\My Stuff\Seminars\Lectures\Food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0"/>
            <a:ext cx="2895600" cy="2743200"/>
          </a:xfrm>
          <a:prstGeom prst="rect">
            <a:avLst/>
          </a:prstGeom>
          <a:noFill/>
        </p:spPr>
      </p:pic>
      <p:pic>
        <p:nvPicPr>
          <p:cNvPr id="1030" name="Picture 6" descr="E:\My Stuff\Seminars\Lectures\Mustar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2800350"/>
            <a:ext cx="2438400" cy="2057400"/>
          </a:xfrm>
          <a:prstGeom prst="rect">
            <a:avLst/>
          </a:prstGeom>
          <a:noFill/>
        </p:spPr>
      </p:pic>
      <p:pic>
        <p:nvPicPr>
          <p:cNvPr id="1034" name="Picture 10" descr="https://opt.toiimg.com/recuperator/img/toi/m-66348976/66348976.jpg&amp;width=500&amp;resizemode=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3028950"/>
            <a:ext cx="3352800" cy="1885950"/>
          </a:xfrm>
          <a:prstGeom prst="rect">
            <a:avLst/>
          </a:prstGeom>
          <a:noFill/>
        </p:spPr>
      </p:pic>
      <p:pic>
        <p:nvPicPr>
          <p:cNvPr id="1036" name="Picture 12" descr="https://www.holidify.com/blog/wp-content/uploads/2015/11/800_1333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1047750"/>
            <a:ext cx="204152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50"/>
            <a:ext cx="8229600" cy="971700"/>
          </a:xfrm>
        </p:spPr>
        <p:txBody>
          <a:bodyPr/>
          <a:lstStyle/>
          <a:p>
            <a:r>
              <a:rPr lang="en-US" sz="2800" dirty="0" smtClean="0"/>
              <a:t>All About Rice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2400" y="0"/>
            <a:ext cx="3584100" cy="478095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Dung </a:t>
            </a:r>
            <a:r>
              <a:rPr lang="en-US" dirty="0" smtClean="0"/>
              <a:t>Po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5791200" y="0"/>
            <a:ext cx="3352800" cy="4780950"/>
          </a:xfrm>
        </p:spPr>
        <p:txBody>
          <a:bodyPr/>
          <a:lstStyle/>
          <a:p>
            <a:pPr algn="ctr">
              <a:buNone/>
            </a:pPr>
            <a:r>
              <a:rPr lang="en-US" dirty="0" err="1" smtClean="0"/>
              <a:t>Khaolam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pic>
        <p:nvPicPr>
          <p:cNvPr id="72706" name="Picture 2" descr="E:\My Stuff\Seminars\Lectures\Rice in lea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50"/>
            <a:ext cx="2590800" cy="2667000"/>
          </a:xfrm>
          <a:prstGeom prst="rect">
            <a:avLst/>
          </a:prstGeom>
          <a:noFill/>
        </p:spPr>
      </p:pic>
      <p:pic>
        <p:nvPicPr>
          <p:cNvPr id="72708" name="Picture 4" descr="https://lh3.googleusercontent.com/proxy/m6dLNWn5VySkvZ2Z-GuDT0j3Fg0uChBp-9e-JBh-4i1da6fKIxn527EQ40aXVxBTvvfgx8k8tjP_jnPCAN5sr0Dj0os8hZ_1ffzITz5DGyEZWJWuw1QRsgm2os5J8QCcYsPjAhMfxeKnjcAFvB4isIo"/>
          <p:cNvPicPr>
            <a:picLocks noChangeAspect="1" noChangeArrowheads="1"/>
          </p:cNvPicPr>
          <p:nvPr/>
        </p:nvPicPr>
        <p:blipFill>
          <a:blip r:embed="rId3"/>
          <a:srcRect t="13158"/>
          <a:stretch>
            <a:fillRect/>
          </a:stretch>
        </p:blipFill>
        <p:spPr bwMode="auto">
          <a:xfrm>
            <a:off x="1905000" y="2419350"/>
            <a:ext cx="2895600" cy="2514601"/>
          </a:xfrm>
          <a:prstGeom prst="rect">
            <a:avLst/>
          </a:prstGeom>
          <a:noFill/>
        </p:spPr>
      </p:pic>
      <p:pic>
        <p:nvPicPr>
          <p:cNvPr id="72712" name="Picture 8" descr="https://i.ytimg.com/vi/STqAjB0tXgQ/maxres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590550"/>
            <a:ext cx="2895600" cy="1629710"/>
          </a:xfrm>
          <a:prstGeom prst="rect">
            <a:avLst/>
          </a:prstGeom>
          <a:noFill/>
        </p:spPr>
      </p:pic>
      <p:pic>
        <p:nvPicPr>
          <p:cNvPr id="72714" name="Picture 10" descr="https://www.synotrip.com/sites/default/files/styles/900x900/public/jack_zhou/7_4.jpg?itok=Fpd__EJU"/>
          <p:cNvPicPr>
            <a:picLocks noChangeAspect="1" noChangeArrowheads="1"/>
          </p:cNvPicPr>
          <p:nvPr/>
        </p:nvPicPr>
        <p:blipFill>
          <a:blip r:embed="rId5"/>
          <a:srcRect t="20330"/>
          <a:stretch>
            <a:fillRect/>
          </a:stretch>
        </p:blipFill>
        <p:spPr bwMode="auto">
          <a:xfrm>
            <a:off x="5105400" y="2647950"/>
            <a:ext cx="3886200" cy="2047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Rice in a bamboo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pic>
        <p:nvPicPr>
          <p:cNvPr id="4" name="Primitive Cooking technique _ Fish &amp; Rice in Bambo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1200150"/>
            <a:ext cx="84582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ospero template">
  <a:themeElements>
    <a:clrScheme name="Custom 347">
      <a:dk1>
        <a:srgbClr val="000000"/>
      </a:dk1>
      <a:lt1>
        <a:srgbClr val="FFFFFF"/>
      </a:lt1>
      <a:dk2>
        <a:srgbClr val="1D1D1B"/>
      </a:dk2>
      <a:lt2>
        <a:srgbClr val="F3F3F3"/>
      </a:lt2>
      <a:accent1>
        <a:srgbClr val="FFD900"/>
      </a:accent1>
      <a:accent2>
        <a:srgbClr val="D89F39"/>
      </a:accent2>
      <a:accent3>
        <a:srgbClr val="434343"/>
      </a:accent3>
      <a:accent4>
        <a:srgbClr val="666666"/>
      </a:accent4>
      <a:accent5>
        <a:srgbClr val="999999"/>
      </a:accent5>
      <a:accent6>
        <a:srgbClr val="B7B7B7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