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94" r:id="rId2"/>
    <p:sldId id="257" r:id="rId3"/>
    <p:sldId id="259" r:id="rId4"/>
    <p:sldId id="260" r:id="rId5"/>
    <p:sldId id="261" r:id="rId6"/>
    <p:sldId id="263" r:id="rId7"/>
    <p:sldId id="266" r:id="rId8"/>
    <p:sldId id="272" r:id="rId9"/>
    <p:sldId id="286" r:id="rId10"/>
    <p:sldId id="273" r:id="rId11"/>
    <p:sldId id="287" r:id="rId12"/>
    <p:sldId id="288" r:id="rId13"/>
    <p:sldId id="289" r:id="rId14"/>
    <p:sldId id="290" r:id="rId15"/>
    <p:sldId id="291" r:id="rId16"/>
    <p:sldId id="292" r:id="rId17"/>
    <p:sldId id="293" r:id="rId18"/>
    <p:sldId id="274" r:id="rId19"/>
    <p:sldId id="297" r:id="rId20"/>
    <p:sldId id="277" r:id="rId21"/>
    <p:sldId id="280" r:id="rId22"/>
    <p:sldId id="281" r:id="rId23"/>
    <p:sldId id="283" r:id="rId24"/>
    <p:sldId id="284" r:id="rId25"/>
    <p:sldId id="28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urav Singh" initials="GS" lastIdx="1" clrIdx="0">
    <p:extLst>
      <p:ext uri="{19B8F6BF-5375-455C-9EA6-DF929625EA0E}">
        <p15:presenceInfo xmlns:p15="http://schemas.microsoft.com/office/powerpoint/2012/main" userId="3f0c7e74fc6fa01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15-Aug-20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15-Aug-20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15-Aug-20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15-Aug-20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15-Aug-20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15-Aug-20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15-Aug-20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15-Aug-20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15-Aug-20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15-Aug-20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15-Aug-20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15-Aug-20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15-Aug-20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15-Aug-20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15-Aug-20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15-Aug-20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15-Aug-20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hyperlink" Target="https://en.m.wikipedia.org/wiki/Alcohol_drink" TargetMode="External"/><Relationship Id="rId2" Type="http://schemas.openxmlformats.org/officeDocument/2006/relationships/image" Target="../media/image23.jpeg"/><Relationship Id="rId1" Type="http://schemas.openxmlformats.org/officeDocument/2006/relationships/slideLayout" Target="../slideLayouts/slideLayout4.xml"/><Relationship Id="rId6" Type="http://schemas.openxmlformats.org/officeDocument/2006/relationships/hyperlink" Target="https://en.m.wikipedia.org/wiki/Fermentation" TargetMode="External"/><Relationship Id="rId5" Type="http://schemas.openxmlformats.org/officeDocument/2006/relationships/hyperlink" Target="https://en.m.wikipedia.org/wiki/Arunachal_Pradesh" TargetMode="External"/><Relationship Id="rId4" Type="http://schemas.openxmlformats.org/officeDocument/2006/relationships/hyperlink" Target="https://en.m.wikipedia.org/wiki/North_East_India"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arunachalpradesh.gov.in/education-3/#ac_1574_collapse4"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b="1" i="1" dirty="0" smtClean="0">
                <a:solidFill>
                  <a:schemeClr val="tx2"/>
                </a:solidFill>
                <a:latin typeface="Algerian" panose="02000000000000000000" pitchFamily="2" charset="0"/>
                <a:ea typeface="Algerian" panose="02000000000000000000" pitchFamily="2" charset="0"/>
                <a:cs typeface="AngsanaUPC" panose="02020603050405020304" pitchFamily="18" charset="-34"/>
              </a:rPr>
              <a:t>Life</a:t>
            </a:r>
            <a:r>
              <a:rPr lang="zh-CN" altLang="en-US" b="1" i="1" dirty="0" smtClean="0">
                <a:solidFill>
                  <a:schemeClr val="tx2"/>
                </a:solidFill>
                <a:latin typeface="Algerian" panose="02000000000000000000" pitchFamily="2" charset="0"/>
                <a:ea typeface="Algerian" panose="02000000000000000000" pitchFamily="2" charset="0"/>
                <a:cs typeface="AngsanaUPC" panose="02020603050405020304" pitchFamily="18" charset="-34"/>
              </a:rPr>
              <a:t> </a:t>
            </a:r>
            <a:r>
              <a:rPr lang="en-US" altLang="zh-CN" b="1" i="1" dirty="0">
                <a:solidFill>
                  <a:schemeClr val="tx2"/>
                </a:solidFill>
                <a:latin typeface="Algerian" panose="02000000000000000000" pitchFamily="2" charset="0"/>
                <a:ea typeface="Algerian" panose="02000000000000000000" pitchFamily="2" charset="0"/>
                <a:cs typeface="AngsanaUPC" panose="02020603050405020304" pitchFamily="18" charset="-34"/>
              </a:rPr>
              <a:t>STYLE OF ARUNACHAL</a:t>
            </a:r>
            <a:r>
              <a:rPr lang="zh-CN" altLang="en-US" b="1" i="1" dirty="0">
                <a:solidFill>
                  <a:schemeClr val="tx2"/>
                </a:solidFill>
                <a:latin typeface="Algerian" panose="02000000000000000000" pitchFamily="2" charset="0"/>
                <a:ea typeface="Algerian" panose="02000000000000000000" pitchFamily="2" charset="0"/>
                <a:cs typeface="AngsanaUPC" panose="02020603050405020304" pitchFamily="18" charset="-34"/>
              </a:rPr>
              <a:t> </a:t>
            </a:r>
            <a:r>
              <a:rPr lang="en-US" altLang="zh-CN" b="1" i="1" dirty="0">
                <a:solidFill>
                  <a:schemeClr val="tx2"/>
                </a:solidFill>
                <a:latin typeface="Algerian" panose="02000000000000000000" pitchFamily="2" charset="0"/>
                <a:ea typeface="Algerian" panose="02000000000000000000" pitchFamily="2" charset="0"/>
                <a:cs typeface="AngsanaUPC" panose="02020603050405020304" pitchFamily="18" charset="-34"/>
              </a:rPr>
              <a:t>PRADESH</a:t>
            </a:r>
            <a:endParaRPr lang="en-US" dirty="0"/>
          </a:p>
        </p:txBody>
      </p:sp>
      <p:sp>
        <p:nvSpPr>
          <p:cNvPr id="3" name="Subtitle 2"/>
          <p:cNvSpPr>
            <a:spLocks noGrp="1"/>
          </p:cNvSpPr>
          <p:nvPr>
            <p:ph type="subTitle" idx="1"/>
          </p:nvPr>
        </p:nvSpPr>
        <p:spPr>
          <a:xfrm>
            <a:off x="1507067" y="4050833"/>
            <a:ext cx="7766936" cy="2212315"/>
          </a:xfrm>
        </p:spPr>
        <p:txBody>
          <a:bodyPr>
            <a:normAutofit/>
          </a:bodyPr>
          <a:lstStyle/>
          <a:p>
            <a:pPr>
              <a:spcBef>
                <a:spcPts val="0"/>
              </a:spcBef>
            </a:pPr>
            <a:r>
              <a:rPr lang="en-US" dirty="0" err="1" smtClean="0"/>
              <a:t>Kashish</a:t>
            </a:r>
            <a:r>
              <a:rPr lang="en-US" dirty="0" smtClean="0"/>
              <a:t> Singh</a:t>
            </a:r>
          </a:p>
          <a:p>
            <a:pPr>
              <a:spcBef>
                <a:spcPts val="0"/>
              </a:spcBef>
            </a:pPr>
            <a:r>
              <a:rPr lang="en-US" dirty="0" smtClean="0"/>
              <a:t>II Year </a:t>
            </a:r>
            <a:r>
              <a:rPr lang="en-US" dirty="0" err="1" smtClean="0"/>
              <a:t>B.Tech</a:t>
            </a:r>
            <a:endParaRPr lang="en-US" dirty="0" smtClean="0"/>
          </a:p>
          <a:p>
            <a:pPr>
              <a:spcBef>
                <a:spcPts val="0"/>
              </a:spcBef>
            </a:pPr>
            <a:r>
              <a:rPr lang="en-US" dirty="0" smtClean="0"/>
              <a:t>EE</a:t>
            </a:r>
          </a:p>
          <a:p>
            <a:pPr>
              <a:spcBef>
                <a:spcPts val="0"/>
              </a:spcBef>
            </a:pPr>
            <a:r>
              <a:rPr lang="en-US" dirty="0" smtClean="0"/>
              <a:t>NIT-AP</a:t>
            </a:r>
            <a:endParaRPr lang="en-US" dirty="0"/>
          </a:p>
        </p:txBody>
      </p:sp>
    </p:spTree>
    <p:extLst>
      <p:ext uri="{BB962C8B-B14F-4D97-AF65-F5344CB8AC3E}">
        <p14:creationId xmlns:p14="http://schemas.microsoft.com/office/powerpoint/2010/main" val="1129637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D3C3E15-8028-CF46-B9E9-1C8575A0A73E}"/>
              </a:ext>
            </a:extLst>
          </p:cNvPr>
          <p:cNvSpPr>
            <a:spLocks noGrp="1"/>
          </p:cNvSpPr>
          <p:nvPr>
            <p:ph idx="1"/>
          </p:nvPr>
        </p:nvSpPr>
        <p:spPr>
          <a:xfrm>
            <a:off x="546366" y="121468"/>
            <a:ext cx="8596668" cy="3880773"/>
          </a:xfrm>
        </p:spPr>
        <p:txBody>
          <a:bodyPr>
            <a:noAutofit/>
          </a:bodyPr>
          <a:lstStyle/>
          <a:p>
            <a:pPr marL="0" indent="0" algn="ctr">
              <a:buNone/>
            </a:pPr>
            <a:r>
              <a:rPr lang="en-US" sz="2000" dirty="0" smtClean="0">
                <a:solidFill>
                  <a:schemeClr val="accent4"/>
                </a:solidFill>
              </a:rPr>
              <a:t>Agricultural Fields</a:t>
            </a:r>
            <a:endParaRPr lang="en-US" sz="2000" dirty="0">
              <a:solidFill>
                <a:schemeClr val="accent4"/>
              </a:solidFill>
            </a:endParaRPr>
          </a:p>
        </p:txBody>
      </p:sp>
      <p:pic>
        <p:nvPicPr>
          <p:cNvPr id="2" name="Picture 2">
            <a:extLst>
              <a:ext uri="{FF2B5EF4-FFF2-40B4-BE49-F238E27FC236}">
                <a16:creationId xmlns:a16="http://schemas.microsoft.com/office/drawing/2014/main" id="{F2A95F78-FDDF-5542-B79A-2765A167EBE6}"/>
              </a:ext>
            </a:extLst>
          </p:cNvPr>
          <p:cNvPicPr>
            <a:picLocks noChangeAspect="1"/>
          </p:cNvPicPr>
          <p:nvPr/>
        </p:nvPicPr>
        <p:blipFill>
          <a:blip r:embed="rId2"/>
          <a:stretch>
            <a:fillRect/>
          </a:stretch>
        </p:blipFill>
        <p:spPr>
          <a:xfrm>
            <a:off x="1009964" y="871082"/>
            <a:ext cx="4500728" cy="3004236"/>
          </a:xfrm>
          <a:prstGeom prst="rect">
            <a:avLst/>
          </a:prstGeom>
        </p:spPr>
      </p:pic>
      <p:pic>
        <p:nvPicPr>
          <p:cNvPr id="3" name="Picture 3">
            <a:extLst>
              <a:ext uri="{FF2B5EF4-FFF2-40B4-BE49-F238E27FC236}">
                <a16:creationId xmlns:a16="http://schemas.microsoft.com/office/drawing/2014/main" id="{9961AE4A-926E-654F-B451-EF5DEE07C267}"/>
              </a:ext>
            </a:extLst>
          </p:cNvPr>
          <p:cNvPicPr>
            <a:picLocks noChangeAspect="1"/>
          </p:cNvPicPr>
          <p:nvPr/>
        </p:nvPicPr>
        <p:blipFill>
          <a:blip r:embed="rId3"/>
          <a:stretch>
            <a:fillRect/>
          </a:stretch>
        </p:blipFill>
        <p:spPr>
          <a:xfrm>
            <a:off x="5974290" y="2976096"/>
            <a:ext cx="5671344" cy="3766702"/>
          </a:xfrm>
          <a:prstGeom prst="rect">
            <a:avLst/>
          </a:prstGeom>
        </p:spPr>
      </p:pic>
    </p:spTree>
    <p:extLst>
      <p:ext uri="{BB962C8B-B14F-4D97-AF65-F5344CB8AC3E}">
        <p14:creationId xmlns:p14="http://schemas.microsoft.com/office/powerpoint/2010/main" val="2750672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4DEC0-608B-9343-878C-996035F3A90B}"/>
              </a:ext>
            </a:extLst>
          </p:cNvPr>
          <p:cNvSpPr>
            <a:spLocks noGrp="1"/>
          </p:cNvSpPr>
          <p:nvPr>
            <p:ph type="title"/>
          </p:nvPr>
        </p:nvSpPr>
        <p:spPr>
          <a:xfrm>
            <a:off x="897205" y="340158"/>
            <a:ext cx="8596668" cy="1320800"/>
          </a:xfrm>
        </p:spPr>
        <p:txBody>
          <a:bodyPr>
            <a:normAutofit/>
          </a:bodyPr>
          <a:lstStyle/>
          <a:p>
            <a:pPr algn="ctr"/>
            <a:r>
              <a:rPr lang="en-US" altLang="zh-CN" b="1" u="sng" dirty="0" smtClean="0">
                <a:solidFill>
                  <a:schemeClr val="tx2"/>
                </a:solidFill>
              </a:rPr>
              <a:t>Celebrations </a:t>
            </a:r>
            <a:r>
              <a:rPr lang="en-US" altLang="zh-CN" b="1" u="sng" dirty="0">
                <a:solidFill>
                  <a:schemeClr val="tx2"/>
                </a:solidFill>
              </a:rPr>
              <a:t>in Arunachal Pradesh </a:t>
            </a:r>
            <a:r>
              <a:rPr lang="en-US" altLang="zh-CN" dirty="0">
                <a:solidFill>
                  <a:schemeClr val="tx2"/>
                </a:solidFill>
              </a:rPr>
              <a:t/>
            </a:r>
            <a:br>
              <a:rPr lang="en-US" altLang="zh-CN" dirty="0">
                <a:solidFill>
                  <a:schemeClr val="tx2"/>
                </a:solidFill>
              </a:rPr>
            </a:br>
            <a:endParaRPr lang="en-US" dirty="0">
              <a:solidFill>
                <a:schemeClr val="tx2"/>
              </a:solidFill>
            </a:endParaRPr>
          </a:p>
        </p:txBody>
      </p:sp>
      <p:sp>
        <p:nvSpPr>
          <p:cNvPr id="5" name="Text Placeholder 4">
            <a:extLst>
              <a:ext uri="{FF2B5EF4-FFF2-40B4-BE49-F238E27FC236}">
                <a16:creationId xmlns:a16="http://schemas.microsoft.com/office/drawing/2014/main" id="{A2D97B8D-AE83-AF47-BBA9-0AB62B9DF017}"/>
              </a:ext>
            </a:extLst>
          </p:cNvPr>
          <p:cNvSpPr>
            <a:spLocks noGrp="1"/>
          </p:cNvSpPr>
          <p:nvPr>
            <p:ph type="body" idx="1"/>
          </p:nvPr>
        </p:nvSpPr>
        <p:spPr>
          <a:xfrm>
            <a:off x="701497" y="4882202"/>
            <a:ext cx="4185623" cy="314839"/>
          </a:xfrm>
        </p:spPr>
        <p:txBody>
          <a:bodyPr/>
          <a:lstStyle/>
          <a:p>
            <a:r>
              <a:rPr lang="en-US" altLang="zh-CN" sz="2000" b="1" u="sng" dirty="0">
                <a:solidFill>
                  <a:schemeClr val="tx2"/>
                </a:solidFill>
              </a:rPr>
              <a:t>Siang River </a:t>
            </a:r>
            <a:r>
              <a:rPr lang="en-US" altLang="zh-CN" sz="2000" b="1" u="sng" dirty="0" smtClean="0">
                <a:solidFill>
                  <a:schemeClr val="tx2"/>
                </a:solidFill>
              </a:rPr>
              <a:t>Festival</a:t>
            </a:r>
            <a:endParaRPr lang="en-US" altLang="zh-CN" sz="2000" b="1" u="sng" dirty="0">
              <a:solidFill>
                <a:schemeClr val="tx2"/>
              </a:solidFill>
            </a:endParaRPr>
          </a:p>
        </p:txBody>
      </p:sp>
      <p:pic>
        <p:nvPicPr>
          <p:cNvPr id="8" name="Picture 8">
            <a:extLst>
              <a:ext uri="{FF2B5EF4-FFF2-40B4-BE49-F238E27FC236}">
                <a16:creationId xmlns:a16="http://schemas.microsoft.com/office/drawing/2014/main" id="{75FBF5DC-B509-5946-8081-3BC89A8FFD83}"/>
              </a:ext>
            </a:extLst>
          </p:cNvPr>
          <p:cNvPicPr>
            <a:picLocks noGrp="1" noChangeAspect="1"/>
          </p:cNvPicPr>
          <p:nvPr>
            <p:ph sz="half" idx="2"/>
          </p:nvPr>
        </p:nvPicPr>
        <p:blipFill>
          <a:blip r:embed="rId2"/>
          <a:stretch>
            <a:fillRect/>
          </a:stretch>
        </p:blipFill>
        <p:spPr>
          <a:xfrm>
            <a:off x="788765" y="2143162"/>
            <a:ext cx="3757418" cy="2571675"/>
          </a:xfrm>
        </p:spPr>
      </p:pic>
      <p:sp>
        <p:nvSpPr>
          <p:cNvPr id="6" name="Text Placeholder 5">
            <a:extLst>
              <a:ext uri="{FF2B5EF4-FFF2-40B4-BE49-F238E27FC236}">
                <a16:creationId xmlns:a16="http://schemas.microsoft.com/office/drawing/2014/main" id="{32FBED76-44D6-D44F-99C1-D416E74D1397}"/>
              </a:ext>
            </a:extLst>
          </p:cNvPr>
          <p:cNvSpPr>
            <a:spLocks noGrp="1"/>
          </p:cNvSpPr>
          <p:nvPr>
            <p:ph type="body" sz="quarter" idx="3"/>
          </p:nvPr>
        </p:nvSpPr>
        <p:spPr>
          <a:xfrm>
            <a:off x="4974388" y="4078676"/>
            <a:ext cx="5326897" cy="1272321"/>
          </a:xfrm>
        </p:spPr>
        <p:txBody>
          <a:bodyPr/>
          <a:lstStyle/>
          <a:p>
            <a:r>
              <a:rPr lang="en-US" b="1" i="0" u="sng" dirty="0" err="1">
                <a:solidFill>
                  <a:schemeClr val="tx2"/>
                </a:solidFill>
                <a:effectLst/>
              </a:rPr>
              <a:t>Pangsau</a:t>
            </a:r>
            <a:r>
              <a:rPr lang="en-US" b="1" i="0" u="sng" dirty="0">
                <a:solidFill>
                  <a:schemeClr val="tx2"/>
                </a:solidFill>
                <a:effectLst/>
              </a:rPr>
              <a:t> Pass Winter </a:t>
            </a:r>
            <a:r>
              <a:rPr lang="en-US" b="1" i="0" u="sng" dirty="0" smtClean="0">
                <a:solidFill>
                  <a:schemeClr val="tx2"/>
                </a:solidFill>
                <a:effectLst/>
              </a:rPr>
              <a:t>Festival</a:t>
            </a:r>
            <a:endParaRPr lang="en-US" sz="1200" b="1" i="0" u="sng" dirty="0">
              <a:solidFill>
                <a:schemeClr val="tx2"/>
              </a:solidFill>
              <a:effectLst/>
            </a:endParaRPr>
          </a:p>
        </p:txBody>
      </p:sp>
      <p:pic>
        <p:nvPicPr>
          <p:cNvPr id="9" name="Picture 9">
            <a:extLst>
              <a:ext uri="{FF2B5EF4-FFF2-40B4-BE49-F238E27FC236}">
                <a16:creationId xmlns:a16="http://schemas.microsoft.com/office/drawing/2014/main" id="{B5569284-6A27-D344-8AD2-BCAD7DB5E837}"/>
              </a:ext>
            </a:extLst>
          </p:cNvPr>
          <p:cNvPicPr>
            <a:picLocks noGrp="1" noChangeAspect="1"/>
          </p:cNvPicPr>
          <p:nvPr>
            <p:ph sz="quarter" idx="4"/>
          </p:nvPr>
        </p:nvPicPr>
        <p:blipFill>
          <a:blip r:embed="rId3"/>
          <a:stretch>
            <a:fillRect/>
          </a:stretch>
        </p:blipFill>
        <p:spPr>
          <a:xfrm>
            <a:off x="4974388" y="2571244"/>
            <a:ext cx="4184650" cy="1928818"/>
          </a:xfrm>
        </p:spPr>
      </p:pic>
    </p:spTree>
    <p:extLst>
      <p:ext uri="{BB962C8B-B14F-4D97-AF65-F5344CB8AC3E}">
        <p14:creationId xmlns:p14="http://schemas.microsoft.com/office/powerpoint/2010/main" val="2088934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16912B2D-8454-904B-8691-86450EB267B7}"/>
              </a:ext>
            </a:extLst>
          </p:cNvPr>
          <p:cNvPicPr>
            <a:picLocks noGrp="1" noChangeAspect="1"/>
          </p:cNvPicPr>
          <p:nvPr>
            <p:ph sz="half" idx="2"/>
          </p:nvPr>
        </p:nvPicPr>
        <p:blipFill>
          <a:blip r:embed="rId2"/>
          <a:stretch>
            <a:fillRect/>
          </a:stretch>
        </p:blipFill>
        <p:spPr>
          <a:xfrm>
            <a:off x="416148" y="934641"/>
            <a:ext cx="4946338" cy="3131344"/>
          </a:xfrm>
        </p:spPr>
      </p:pic>
      <p:sp>
        <p:nvSpPr>
          <p:cNvPr id="5" name="Text Placeholder 4">
            <a:extLst>
              <a:ext uri="{FF2B5EF4-FFF2-40B4-BE49-F238E27FC236}">
                <a16:creationId xmlns:a16="http://schemas.microsoft.com/office/drawing/2014/main" id="{E29B429F-EB37-8147-9B3A-F5E946394CF8}"/>
              </a:ext>
            </a:extLst>
          </p:cNvPr>
          <p:cNvSpPr>
            <a:spLocks noGrp="1"/>
          </p:cNvSpPr>
          <p:nvPr>
            <p:ph type="body" sz="quarter" idx="3"/>
          </p:nvPr>
        </p:nvSpPr>
        <p:spPr>
          <a:xfrm>
            <a:off x="5817122" y="3801799"/>
            <a:ext cx="6061334" cy="791765"/>
          </a:xfrm>
        </p:spPr>
        <p:txBody>
          <a:bodyPr/>
          <a:lstStyle/>
          <a:p>
            <a:r>
              <a:rPr lang="en-US" sz="3200" b="1" i="0" u="sng" dirty="0" err="1" smtClean="0">
                <a:solidFill>
                  <a:schemeClr val="tx2"/>
                </a:solidFill>
                <a:effectLst/>
                <a:latin typeface="+mj-lt"/>
              </a:rPr>
              <a:t>Solung</a:t>
            </a:r>
            <a:endParaRPr lang="en-US" sz="1400" b="1" i="0" u="sng" dirty="0">
              <a:solidFill>
                <a:schemeClr val="tx2"/>
              </a:solidFill>
              <a:effectLst/>
              <a:latin typeface="+mj-lt"/>
            </a:endParaRPr>
          </a:p>
        </p:txBody>
      </p:sp>
      <p:pic>
        <p:nvPicPr>
          <p:cNvPr id="10" name="Picture 10">
            <a:extLst>
              <a:ext uri="{FF2B5EF4-FFF2-40B4-BE49-F238E27FC236}">
                <a16:creationId xmlns:a16="http://schemas.microsoft.com/office/drawing/2014/main" id="{6F65DF2E-0CA2-564F-A751-20FF24BA253C}"/>
              </a:ext>
            </a:extLst>
          </p:cNvPr>
          <p:cNvPicPr>
            <a:picLocks noGrp="1" noChangeAspect="1"/>
          </p:cNvPicPr>
          <p:nvPr>
            <p:ph sz="quarter" idx="4"/>
          </p:nvPr>
        </p:nvPicPr>
        <p:blipFill>
          <a:blip r:embed="rId3"/>
          <a:stretch>
            <a:fillRect/>
          </a:stretch>
        </p:blipFill>
        <p:spPr>
          <a:xfrm>
            <a:off x="5817122" y="934641"/>
            <a:ext cx="4540936" cy="2768203"/>
          </a:xfrm>
        </p:spPr>
      </p:pic>
      <p:sp>
        <p:nvSpPr>
          <p:cNvPr id="9" name="Title 1">
            <a:extLst>
              <a:ext uri="{FF2B5EF4-FFF2-40B4-BE49-F238E27FC236}">
                <a16:creationId xmlns:a16="http://schemas.microsoft.com/office/drawing/2014/main" id="{91F2FAFA-9DD3-9347-9630-B4E81128DA0C}"/>
              </a:ext>
            </a:extLst>
          </p:cNvPr>
          <p:cNvSpPr>
            <a:spLocks noGrp="1"/>
          </p:cNvSpPr>
          <p:nvPr>
            <p:ph type="body" idx="1"/>
          </p:nvPr>
        </p:nvSpPr>
        <p:spPr>
          <a:xfrm>
            <a:off x="543967" y="4197682"/>
            <a:ext cx="4185617" cy="560387"/>
          </a:xfrm>
        </p:spPr>
        <p:txBody>
          <a:bodyPr/>
          <a:lstStyle/>
          <a:p>
            <a:r>
              <a:rPr lang="en-US" altLang="zh-CN" sz="2800" b="1" u="sng" dirty="0" err="1"/>
              <a:t>Ziro</a:t>
            </a:r>
            <a:r>
              <a:rPr lang="en-US" altLang="zh-CN" sz="2800" b="1" u="sng" dirty="0"/>
              <a:t> Festival of </a:t>
            </a:r>
            <a:r>
              <a:rPr lang="en-US" altLang="zh-CN" sz="2800" b="1" u="sng" dirty="0" smtClean="0"/>
              <a:t>Music</a:t>
            </a:r>
            <a:endParaRPr lang="en-US" altLang="zh-CN" sz="2800" b="1" u="sng" dirty="0"/>
          </a:p>
        </p:txBody>
      </p:sp>
    </p:spTree>
    <p:extLst>
      <p:ext uri="{BB962C8B-B14F-4D97-AF65-F5344CB8AC3E}">
        <p14:creationId xmlns:p14="http://schemas.microsoft.com/office/powerpoint/2010/main" val="2169898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917F58-9AD1-AE48-84D1-B8DA68417A52}"/>
              </a:ext>
            </a:extLst>
          </p:cNvPr>
          <p:cNvSpPr>
            <a:spLocks noGrp="1"/>
          </p:cNvSpPr>
          <p:nvPr>
            <p:ph type="body" idx="1"/>
          </p:nvPr>
        </p:nvSpPr>
        <p:spPr>
          <a:xfrm>
            <a:off x="271463" y="2326136"/>
            <a:ext cx="4920840" cy="1652059"/>
          </a:xfrm>
        </p:spPr>
        <p:txBody>
          <a:bodyPr/>
          <a:lstStyle/>
          <a:p>
            <a:r>
              <a:rPr lang="en-US" altLang="zh-CN" sz="3200" b="1" u="sng" dirty="0" err="1" smtClean="0">
                <a:solidFill>
                  <a:schemeClr val="tx2"/>
                </a:solidFill>
                <a:latin typeface="+mj-lt"/>
              </a:rPr>
              <a:t>Nyokum</a:t>
            </a:r>
            <a:endParaRPr lang="en-US" altLang="zh-CN" sz="1400" b="1" u="sng" dirty="0">
              <a:solidFill>
                <a:schemeClr val="tx2"/>
              </a:solidFill>
              <a:latin typeface="+mj-lt"/>
            </a:endParaRPr>
          </a:p>
        </p:txBody>
      </p:sp>
      <p:pic>
        <p:nvPicPr>
          <p:cNvPr id="7" name="Picture 7">
            <a:extLst>
              <a:ext uri="{FF2B5EF4-FFF2-40B4-BE49-F238E27FC236}">
                <a16:creationId xmlns:a16="http://schemas.microsoft.com/office/drawing/2014/main" id="{AE94716A-57DD-8744-9FCE-9313D23EC4AE}"/>
              </a:ext>
            </a:extLst>
          </p:cNvPr>
          <p:cNvPicPr>
            <a:picLocks noGrp="1" noChangeAspect="1"/>
          </p:cNvPicPr>
          <p:nvPr>
            <p:ph sz="half" idx="2"/>
          </p:nvPr>
        </p:nvPicPr>
        <p:blipFill>
          <a:blip r:embed="rId2"/>
          <a:stretch>
            <a:fillRect/>
          </a:stretch>
        </p:blipFill>
        <p:spPr>
          <a:xfrm>
            <a:off x="271463" y="474516"/>
            <a:ext cx="4920840" cy="2875366"/>
          </a:xfrm>
        </p:spPr>
      </p:pic>
      <p:sp>
        <p:nvSpPr>
          <p:cNvPr id="5" name="Text Placeholder 4">
            <a:extLst>
              <a:ext uri="{FF2B5EF4-FFF2-40B4-BE49-F238E27FC236}">
                <a16:creationId xmlns:a16="http://schemas.microsoft.com/office/drawing/2014/main" id="{18360887-20A8-3542-81E6-6AA0276FFB3F}"/>
              </a:ext>
            </a:extLst>
          </p:cNvPr>
          <p:cNvSpPr>
            <a:spLocks noGrp="1"/>
          </p:cNvSpPr>
          <p:nvPr>
            <p:ph type="body" sz="quarter" idx="3"/>
          </p:nvPr>
        </p:nvSpPr>
        <p:spPr>
          <a:xfrm>
            <a:off x="5653012" y="2894726"/>
            <a:ext cx="5603081" cy="1083469"/>
          </a:xfrm>
        </p:spPr>
        <p:txBody>
          <a:bodyPr/>
          <a:lstStyle/>
          <a:p>
            <a:r>
              <a:rPr lang="en-US" sz="3600" b="1" i="0" u="sng" dirty="0">
                <a:solidFill>
                  <a:schemeClr val="tx2"/>
                </a:solidFill>
                <a:effectLst/>
                <a:latin typeface="+mj-lt"/>
              </a:rPr>
              <a:t>Losar </a:t>
            </a:r>
            <a:r>
              <a:rPr lang="en-US" sz="3600" b="1" i="0" u="sng" dirty="0" smtClean="0">
                <a:solidFill>
                  <a:schemeClr val="tx2"/>
                </a:solidFill>
                <a:effectLst/>
                <a:latin typeface="+mj-lt"/>
              </a:rPr>
              <a:t>Festival</a:t>
            </a:r>
            <a:endParaRPr lang="en-US" sz="3600" b="1" i="0" u="sng" dirty="0">
              <a:solidFill>
                <a:schemeClr val="tx2"/>
              </a:solidFill>
              <a:effectLst/>
              <a:latin typeface="+mj-lt"/>
            </a:endParaRPr>
          </a:p>
        </p:txBody>
      </p:sp>
      <p:pic>
        <p:nvPicPr>
          <p:cNvPr id="8" name="Picture 8">
            <a:extLst>
              <a:ext uri="{FF2B5EF4-FFF2-40B4-BE49-F238E27FC236}">
                <a16:creationId xmlns:a16="http://schemas.microsoft.com/office/drawing/2014/main" id="{69ABC636-449A-0944-A9E5-C60C6CD58BDA}"/>
              </a:ext>
            </a:extLst>
          </p:cNvPr>
          <p:cNvPicPr>
            <a:picLocks noGrp="1" noChangeAspect="1"/>
          </p:cNvPicPr>
          <p:nvPr>
            <p:ph sz="quarter" idx="4"/>
          </p:nvPr>
        </p:nvPicPr>
        <p:blipFill>
          <a:blip r:embed="rId3"/>
          <a:stretch>
            <a:fillRect/>
          </a:stretch>
        </p:blipFill>
        <p:spPr>
          <a:xfrm>
            <a:off x="5653012" y="276798"/>
            <a:ext cx="4920840" cy="2875367"/>
          </a:xfrm>
        </p:spPr>
      </p:pic>
    </p:spTree>
    <p:extLst>
      <p:ext uri="{BB962C8B-B14F-4D97-AF65-F5344CB8AC3E}">
        <p14:creationId xmlns:p14="http://schemas.microsoft.com/office/powerpoint/2010/main" val="3022274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A68EAA-CFB3-F146-B009-9F50CB72A99C}"/>
              </a:ext>
            </a:extLst>
          </p:cNvPr>
          <p:cNvSpPr>
            <a:spLocks noGrp="1"/>
          </p:cNvSpPr>
          <p:nvPr>
            <p:ph type="body" idx="1"/>
          </p:nvPr>
        </p:nvSpPr>
        <p:spPr>
          <a:xfrm>
            <a:off x="247650" y="3753464"/>
            <a:ext cx="5562600" cy="482205"/>
          </a:xfrm>
        </p:spPr>
        <p:txBody>
          <a:bodyPr/>
          <a:lstStyle/>
          <a:p>
            <a:r>
              <a:rPr lang="en-US" altLang="zh-CN" sz="3600" b="1" u="sng" dirty="0" err="1" smtClean="0">
                <a:solidFill>
                  <a:schemeClr val="tx2"/>
                </a:solidFill>
                <a:latin typeface="+mj-lt"/>
              </a:rPr>
              <a:t>Loku</a:t>
            </a:r>
            <a:endParaRPr lang="en-US" altLang="zh-CN" sz="3600" b="1" u="sng" dirty="0">
              <a:solidFill>
                <a:schemeClr val="tx2"/>
              </a:solidFill>
              <a:latin typeface="+mj-lt"/>
            </a:endParaRPr>
          </a:p>
        </p:txBody>
      </p:sp>
      <p:pic>
        <p:nvPicPr>
          <p:cNvPr id="7" name="Picture 7">
            <a:extLst>
              <a:ext uri="{FF2B5EF4-FFF2-40B4-BE49-F238E27FC236}">
                <a16:creationId xmlns:a16="http://schemas.microsoft.com/office/drawing/2014/main" id="{D1AF43D8-2AA9-6C44-BC34-610153BFD596}"/>
              </a:ext>
            </a:extLst>
          </p:cNvPr>
          <p:cNvPicPr>
            <a:picLocks noGrp="1" noChangeAspect="1"/>
          </p:cNvPicPr>
          <p:nvPr>
            <p:ph sz="half" idx="2"/>
          </p:nvPr>
        </p:nvPicPr>
        <p:blipFill>
          <a:blip r:embed="rId2"/>
          <a:stretch>
            <a:fillRect/>
          </a:stretch>
        </p:blipFill>
        <p:spPr>
          <a:xfrm>
            <a:off x="247650" y="976312"/>
            <a:ext cx="5321208" cy="2452688"/>
          </a:xfrm>
        </p:spPr>
      </p:pic>
      <p:sp>
        <p:nvSpPr>
          <p:cNvPr id="5" name="Text Placeholder 4">
            <a:extLst>
              <a:ext uri="{FF2B5EF4-FFF2-40B4-BE49-F238E27FC236}">
                <a16:creationId xmlns:a16="http://schemas.microsoft.com/office/drawing/2014/main" id="{78E0C4EC-CE9F-894B-AC0A-B2DE9C04CE20}"/>
              </a:ext>
            </a:extLst>
          </p:cNvPr>
          <p:cNvSpPr>
            <a:spLocks noGrp="1"/>
          </p:cNvSpPr>
          <p:nvPr>
            <p:ph type="body" sz="quarter" idx="3"/>
          </p:nvPr>
        </p:nvSpPr>
        <p:spPr>
          <a:xfrm>
            <a:off x="6095999" y="2732486"/>
            <a:ext cx="4185618" cy="1178719"/>
          </a:xfrm>
        </p:spPr>
        <p:txBody>
          <a:bodyPr/>
          <a:lstStyle/>
          <a:p>
            <a:r>
              <a:rPr lang="en-US" altLang="zh-CN" sz="4000" b="1" u="sng" dirty="0" smtClean="0">
                <a:solidFill>
                  <a:schemeClr val="tx2"/>
                </a:solidFill>
              </a:rPr>
              <a:t>Sanken</a:t>
            </a:r>
            <a:endParaRPr lang="en-US" altLang="zh-CN" sz="1400" b="1" u="sng" dirty="0">
              <a:solidFill>
                <a:schemeClr val="tx2"/>
              </a:solidFill>
            </a:endParaRPr>
          </a:p>
        </p:txBody>
      </p:sp>
      <p:pic>
        <p:nvPicPr>
          <p:cNvPr id="8" name="Picture 8">
            <a:extLst>
              <a:ext uri="{FF2B5EF4-FFF2-40B4-BE49-F238E27FC236}">
                <a16:creationId xmlns:a16="http://schemas.microsoft.com/office/drawing/2014/main" id="{54D2755F-A922-F241-89E5-6B0462888707}"/>
              </a:ext>
            </a:extLst>
          </p:cNvPr>
          <p:cNvPicPr>
            <a:picLocks noGrp="1" noChangeAspect="1"/>
          </p:cNvPicPr>
          <p:nvPr>
            <p:ph sz="quarter" idx="4"/>
          </p:nvPr>
        </p:nvPicPr>
        <p:blipFill>
          <a:blip r:embed="rId3"/>
          <a:stretch>
            <a:fillRect/>
          </a:stretch>
        </p:blipFill>
        <p:spPr>
          <a:xfrm>
            <a:off x="6095999" y="310792"/>
            <a:ext cx="5900200" cy="2547938"/>
          </a:xfrm>
        </p:spPr>
      </p:pic>
    </p:spTree>
    <p:extLst>
      <p:ext uri="{BB962C8B-B14F-4D97-AF65-F5344CB8AC3E}">
        <p14:creationId xmlns:p14="http://schemas.microsoft.com/office/powerpoint/2010/main" val="3279803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3BD10-C663-854F-90B9-661BB03C4AD3}"/>
              </a:ext>
            </a:extLst>
          </p:cNvPr>
          <p:cNvSpPr>
            <a:spLocks noGrp="1"/>
          </p:cNvSpPr>
          <p:nvPr>
            <p:ph type="title"/>
          </p:nvPr>
        </p:nvSpPr>
        <p:spPr/>
        <p:txBody>
          <a:bodyPr/>
          <a:lstStyle/>
          <a:p>
            <a:pPr algn="ctr"/>
            <a:r>
              <a:rPr lang="en-US" altLang="zh-CN" b="1">
                <a:solidFill>
                  <a:schemeClr val="tx2"/>
                </a:solidFill>
              </a:rPr>
              <a:t>Dance in Arunachal Pradesh </a:t>
            </a:r>
            <a:endParaRPr lang="en-US" b="1">
              <a:solidFill>
                <a:schemeClr val="tx2"/>
              </a:solidFill>
            </a:endParaRPr>
          </a:p>
        </p:txBody>
      </p:sp>
      <p:pic>
        <p:nvPicPr>
          <p:cNvPr id="7" name="Picture 7">
            <a:extLst>
              <a:ext uri="{FF2B5EF4-FFF2-40B4-BE49-F238E27FC236}">
                <a16:creationId xmlns:a16="http://schemas.microsoft.com/office/drawing/2014/main" id="{16A50586-D21E-7143-81F2-DDEA3047E355}"/>
              </a:ext>
            </a:extLst>
          </p:cNvPr>
          <p:cNvPicPr>
            <a:picLocks noGrp="1" noChangeAspect="1"/>
          </p:cNvPicPr>
          <p:nvPr>
            <p:ph sz="half" idx="1"/>
          </p:nvPr>
        </p:nvPicPr>
        <p:blipFill>
          <a:blip r:embed="rId2"/>
          <a:stretch>
            <a:fillRect/>
          </a:stretch>
        </p:blipFill>
        <p:spPr>
          <a:xfrm>
            <a:off x="677863" y="2532658"/>
            <a:ext cx="4183062" cy="3137296"/>
          </a:xfrm>
        </p:spPr>
      </p:pic>
      <p:sp>
        <p:nvSpPr>
          <p:cNvPr id="6" name="Content Placeholder 5">
            <a:extLst>
              <a:ext uri="{FF2B5EF4-FFF2-40B4-BE49-F238E27FC236}">
                <a16:creationId xmlns:a16="http://schemas.microsoft.com/office/drawing/2014/main" id="{AD1D74A8-694E-AC4F-81D4-4FE97ABF6F3C}"/>
              </a:ext>
            </a:extLst>
          </p:cNvPr>
          <p:cNvSpPr>
            <a:spLocks noGrp="1"/>
          </p:cNvSpPr>
          <p:nvPr>
            <p:ph sz="half" idx="2"/>
          </p:nvPr>
        </p:nvSpPr>
        <p:spPr>
          <a:xfrm>
            <a:off x="4860925" y="1270000"/>
            <a:ext cx="6118804" cy="3880773"/>
          </a:xfrm>
        </p:spPr>
        <p:txBody>
          <a:bodyPr>
            <a:noAutofit/>
          </a:bodyPr>
          <a:lstStyle/>
          <a:p>
            <a:r>
              <a:rPr lang="en-US" altLang="zh-CN" sz="2000" dirty="0"/>
              <a:t>Dance and music are an essential part of the life of </a:t>
            </a:r>
            <a:r>
              <a:rPr lang="en-US" altLang="zh-CN" sz="2000" dirty="0" err="1"/>
              <a:t>Arunachali</a:t>
            </a:r>
            <a:r>
              <a:rPr lang="en-US" altLang="zh-CN" sz="2000" dirty="0"/>
              <a:t> tribes. They dance and sing on important occasions and during the time of festivities and weddings. Various dance forms are seen in different parts of Arunachal. From elaborate religious dance dramas of the Buddhists to the martial arts and </a:t>
            </a:r>
            <a:r>
              <a:rPr lang="en-US" altLang="zh-CN" sz="2000" dirty="0" err="1"/>
              <a:t>colourful</a:t>
            </a:r>
            <a:r>
              <a:rPr lang="en-US" altLang="zh-CN" sz="2000" dirty="0"/>
              <a:t> dance performances of the </a:t>
            </a:r>
            <a:r>
              <a:rPr lang="en-US" altLang="zh-CN" sz="2000" dirty="0" err="1"/>
              <a:t>Noctes</a:t>
            </a:r>
            <a:r>
              <a:rPr lang="en-US" altLang="zh-CN" sz="2000" dirty="0"/>
              <a:t> and </a:t>
            </a:r>
            <a:r>
              <a:rPr lang="en-US" altLang="zh-CN" sz="2000" dirty="0" err="1"/>
              <a:t>Wanchos</a:t>
            </a:r>
            <a:r>
              <a:rPr lang="en-US" altLang="zh-CN" sz="2000" dirty="0"/>
              <a:t>, dance forms of Arunachal come in various formats. They can broadly be divided into four categories- Festive Dances, Ritual Dances, Recreational Dances and Dance Dramas.
Some popular folk dances in Arunachal Pradesh are </a:t>
            </a:r>
            <a:r>
              <a:rPr lang="en-US" altLang="zh-CN" sz="2000" dirty="0" err="1"/>
              <a:t>Aji</a:t>
            </a:r>
            <a:r>
              <a:rPr lang="en-US" altLang="zh-CN" sz="2000" dirty="0"/>
              <a:t> </a:t>
            </a:r>
            <a:r>
              <a:rPr lang="en-US" altLang="zh-CN" sz="2000" dirty="0" err="1"/>
              <a:t>Lamu</a:t>
            </a:r>
            <a:r>
              <a:rPr lang="en-US" altLang="zh-CN" sz="2000" dirty="0"/>
              <a:t>, </a:t>
            </a:r>
            <a:r>
              <a:rPr lang="en-US" altLang="zh-CN" sz="2000" dirty="0" err="1"/>
              <a:t>Chalo</a:t>
            </a:r>
            <a:r>
              <a:rPr lang="en-US" altLang="zh-CN" sz="2000" dirty="0"/>
              <a:t>, </a:t>
            </a:r>
            <a:r>
              <a:rPr lang="en-US" altLang="zh-CN" sz="2000" dirty="0" err="1"/>
              <a:t>Hiirii</a:t>
            </a:r>
            <a:r>
              <a:rPr lang="en-US" altLang="zh-CN" sz="2000" dirty="0"/>
              <a:t> </a:t>
            </a:r>
            <a:r>
              <a:rPr lang="en-US" altLang="zh-CN" sz="2000" dirty="0" err="1"/>
              <a:t>Khaniing</a:t>
            </a:r>
            <a:r>
              <a:rPr lang="en-US" altLang="zh-CN" sz="2000" dirty="0"/>
              <a:t>, </a:t>
            </a:r>
            <a:r>
              <a:rPr lang="en-US" altLang="zh-CN" sz="2000" dirty="0" err="1"/>
              <a:t>Popir</a:t>
            </a:r>
            <a:r>
              <a:rPr lang="en-US" altLang="zh-CN" sz="2000" dirty="0"/>
              <a:t>, </a:t>
            </a:r>
            <a:r>
              <a:rPr lang="en-US" altLang="zh-CN" sz="2000" dirty="0" err="1"/>
              <a:t>Ponung</a:t>
            </a:r>
            <a:r>
              <a:rPr lang="en-US" altLang="zh-CN" sz="2000" dirty="0"/>
              <a:t>, </a:t>
            </a:r>
            <a:r>
              <a:rPr lang="en-US" altLang="zh-CN" sz="2000" dirty="0" err="1"/>
              <a:t>Pasi</a:t>
            </a:r>
            <a:r>
              <a:rPr lang="en-US" altLang="zh-CN" sz="2000" dirty="0"/>
              <a:t> </a:t>
            </a:r>
            <a:r>
              <a:rPr lang="en-US" altLang="zh-CN" sz="2000" dirty="0" err="1"/>
              <a:t>Kongki</a:t>
            </a:r>
            <a:r>
              <a:rPr lang="en-US" altLang="zh-CN" sz="2000" dirty="0"/>
              <a:t>, </a:t>
            </a:r>
            <a:r>
              <a:rPr lang="en-US" altLang="zh-CN" sz="2000" dirty="0" err="1"/>
              <a:t>Rekham</a:t>
            </a:r>
            <a:r>
              <a:rPr lang="en-US" altLang="zh-CN" sz="2000" dirty="0"/>
              <a:t> </a:t>
            </a:r>
            <a:r>
              <a:rPr lang="en-US" altLang="zh-CN" sz="2000" dirty="0" err="1"/>
              <a:t>Pada</a:t>
            </a:r>
            <a:r>
              <a:rPr lang="en-US" altLang="zh-CN" sz="2000" dirty="0"/>
              <a:t>, </a:t>
            </a:r>
            <a:r>
              <a:rPr lang="en-US" altLang="zh-CN" sz="2000" dirty="0" err="1"/>
              <a:t>Roppi</a:t>
            </a:r>
            <a:r>
              <a:rPr lang="en-US" altLang="zh-CN" sz="2000" dirty="0"/>
              <a:t>, Lion and Peacock dance. Most of the dance forms are accompanied by chorus songs.</a:t>
            </a:r>
            <a:endParaRPr lang="en-US" sz="2000" dirty="0"/>
          </a:p>
        </p:txBody>
      </p:sp>
      <p:sp>
        <p:nvSpPr>
          <p:cNvPr id="8" name="TextBox 7">
            <a:extLst>
              <a:ext uri="{FF2B5EF4-FFF2-40B4-BE49-F238E27FC236}">
                <a16:creationId xmlns:a16="http://schemas.microsoft.com/office/drawing/2014/main" id="{7E7EF980-6C43-CE4A-8ADD-DF41332AF8D9}"/>
              </a:ext>
            </a:extLst>
          </p:cNvPr>
          <p:cNvSpPr txBox="1"/>
          <p:nvPr/>
        </p:nvSpPr>
        <p:spPr>
          <a:xfrm>
            <a:off x="5193506" y="2514600"/>
            <a:ext cx="1828800" cy="1828800"/>
          </a:xfrm>
          <a:prstGeom prst="rect">
            <a:avLst/>
          </a:prstGeom>
          <a:noFill/>
        </p:spPr>
        <p:txBody>
          <a:bodyPr wrap="square" rtlCol="0">
            <a:spAutoFit/>
          </a:bodyPr>
          <a:lstStyle/>
          <a:p>
            <a:pPr algn="l"/>
            <a:endParaRPr lang="en-US"/>
          </a:p>
        </p:txBody>
      </p:sp>
    </p:spTree>
    <p:extLst>
      <p:ext uri="{BB962C8B-B14F-4D97-AF65-F5344CB8AC3E}">
        <p14:creationId xmlns:p14="http://schemas.microsoft.com/office/powerpoint/2010/main" val="3249259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74103-BC90-444B-8E5E-7E4576FF956C}"/>
              </a:ext>
            </a:extLst>
          </p:cNvPr>
          <p:cNvSpPr>
            <a:spLocks noGrp="1"/>
          </p:cNvSpPr>
          <p:nvPr>
            <p:ph type="title"/>
          </p:nvPr>
        </p:nvSpPr>
        <p:spPr/>
        <p:txBody>
          <a:bodyPr/>
          <a:lstStyle/>
          <a:p>
            <a:pPr algn="ctr"/>
            <a:r>
              <a:rPr lang="en-US" altLang="zh-CN" b="1" u="sng" dirty="0" smtClean="0">
                <a:solidFill>
                  <a:schemeClr val="tx2"/>
                </a:solidFill>
              </a:rPr>
              <a:t>Houses of AP</a:t>
            </a:r>
            <a:endParaRPr lang="en-US" b="1" u="sng" dirty="0">
              <a:solidFill>
                <a:schemeClr val="tx2"/>
              </a:solidFill>
            </a:endParaRPr>
          </a:p>
        </p:txBody>
      </p:sp>
      <p:pic>
        <p:nvPicPr>
          <p:cNvPr id="5" name="Picture 5">
            <a:extLst>
              <a:ext uri="{FF2B5EF4-FFF2-40B4-BE49-F238E27FC236}">
                <a16:creationId xmlns:a16="http://schemas.microsoft.com/office/drawing/2014/main" id="{ACF24058-8B33-5C47-94F9-72E998AC9FA3}"/>
              </a:ext>
            </a:extLst>
          </p:cNvPr>
          <p:cNvPicPr>
            <a:picLocks noGrp="1" noChangeAspect="1"/>
          </p:cNvPicPr>
          <p:nvPr>
            <p:ph sz="half" idx="1"/>
          </p:nvPr>
        </p:nvPicPr>
        <p:blipFill>
          <a:blip r:embed="rId2"/>
          <a:stretch>
            <a:fillRect/>
          </a:stretch>
        </p:blipFill>
        <p:spPr>
          <a:xfrm>
            <a:off x="677334" y="1878011"/>
            <a:ext cx="2121694" cy="2262203"/>
          </a:xfrm>
        </p:spPr>
      </p:pic>
      <p:sp>
        <p:nvSpPr>
          <p:cNvPr id="4" name="Content Placeholder 3">
            <a:extLst>
              <a:ext uri="{FF2B5EF4-FFF2-40B4-BE49-F238E27FC236}">
                <a16:creationId xmlns:a16="http://schemas.microsoft.com/office/drawing/2014/main" id="{2AC94501-4E27-AA44-B6E9-F34A0365A325}"/>
              </a:ext>
            </a:extLst>
          </p:cNvPr>
          <p:cNvSpPr>
            <a:spLocks noGrp="1"/>
          </p:cNvSpPr>
          <p:nvPr>
            <p:ph sz="half" idx="2"/>
          </p:nvPr>
        </p:nvSpPr>
        <p:spPr>
          <a:xfrm>
            <a:off x="5125688" y="1270000"/>
            <a:ext cx="6947249" cy="2072968"/>
          </a:xfrm>
        </p:spPr>
        <p:txBody>
          <a:bodyPr>
            <a:noAutofit/>
          </a:bodyPr>
          <a:lstStyle/>
          <a:p>
            <a:r>
              <a:rPr lang="en-US" sz="2400" b="0" i="0" dirty="0">
                <a:solidFill>
                  <a:srgbClr val="353535"/>
                </a:solidFill>
                <a:effectLst/>
                <a:latin typeface="Georgia" panose="02040502050405020303" pitchFamily="18" charset="0"/>
              </a:rPr>
              <a:t>The houses of the tribes of Arunachal Pradesh represent the traditional style of constructing the dwellings from the locally available materials and the size of the houses depends on the family patterns of the tribes. Since the living conditions are very tough in this area, the houses of the tribes are constructed to meet the challenge of nature</a:t>
            </a:r>
            <a:r>
              <a:rPr lang="en-US" sz="2400" b="0" i="0" dirty="0" smtClean="0">
                <a:solidFill>
                  <a:srgbClr val="353535"/>
                </a:solidFill>
                <a:effectLst/>
                <a:latin typeface="Georgia" panose="02040502050405020303" pitchFamily="18" charset="0"/>
              </a:rPr>
              <a:t>.</a:t>
            </a:r>
            <a:r>
              <a:rPr lang="en-US" altLang="zh-CN" sz="2400" dirty="0">
                <a:solidFill>
                  <a:srgbClr val="353535"/>
                </a:solidFill>
                <a:latin typeface="Georgia" panose="02040502050405020303" pitchFamily="18" charset="0"/>
              </a:rPr>
              <a:t>
With some local variations of design and style, the household articles of a normal </a:t>
            </a:r>
            <a:r>
              <a:rPr lang="en-US" altLang="zh-CN" sz="2400" dirty="0" smtClean="0">
                <a:solidFill>
                  <a:srgbClr val="353535"/>
                </a:solidFill>
                <a:latin typeface="Georgia" panose="02040502050405020303" pitchFamily="18" charset="0"/>
              </a:rPr>
              <a:t>tribes </a:t>
            </a:r>
            <a:r>
              <a:rPr lang="en-US" altLang="zh-CN" sz="2400" dirty="0">
                <a:solidFill>
                  <a:srgbClr val="353535"/>
                </a:solidFill>
                <a:latin typeface="Georgia" panose="02040502050405020303" pitchFamily="18" charset="0"/>
              </a:rPr>
              <a:t>usually consist of brass or aluminum utensils for cooking, various types of containers made of cane or bamboo used for storing various items, mats, baskets for different uses, head gear etc. </a:t>
            </a:r>
            <a:endParaRPr lang="en-US" sz="2400" dirty="0"/>
          </a:p>
        </p:txBody>
      </p:sp>
      <p:pic>
        <p:nvPicPr>
          <p:cNvPr id="9" name="Picture 9">
            <a:extLst>
              <a:ext uri="{FF2B5EF4-FFF2-40B4-BE49-F238E27FC236}">
                <a16:creationId xmlns:a16="http://schemas.microsoft.com/office/drawing/2014/main" id="{E972C793-A2AE-744B-A6AE-2E64AF57A6C5}"/>
              </a:ext>
            </a:extLst>
          </p:cNvPr>
          <p:cNvPicPr>
            <a:picLocks noChangeAspect="1"/>
          </p:cNvPicPr>
          <p:nvPr/>
        </p:nvPicPr>
        <p:blipFill>
          <a:blip r:embed="rId3"/>
          <a:stretch>
            <a:fillRect/>
          </a:stretch>
        </p:blipFill>
        <p:spPr>
          <a:xfrm>
            <a:off x="546581" y="4371974"/>
            <a:ext cx="3415777" cy="2262203"/>
          </a:xfrm>
          <a:prstGeom prst="rect">
            <a:avLst/>
          </a:prstGeom>
        </p:spPr>
      </p:pic>
      <p:pic>
        <p:nvPicPr>
          <p:cNvPr id="10" name="Picture 10">
            <a:extLst>
              <a:ext uri="{FF2B5EF4-FFF2-40B4-BE49-F238E27FC236}">
                <a16:creationId xmlns:a16="http://schemas.microsoft.com/office/drawing/2014/main" id="{683D4547-2EF2-7249-B5CC-F9D7BAF77E07}"/>
              </a:ext>
            </a:extLst>
          </p:cNvPr>
          <p:cNvPicPr>
            <a:picLocks noChangeAspect="1"/>
          </p:cNvPicPr>
          <p:nvPr/>
        </p:nvPicPr>
        <p:blipFill>
          <a:blip r:embed="rId4"/>
          <a:stretch>
            <a:fillRect/>
          </a:stretch>
        </p:blipFill>
        <p:spPr>
          <a:xfrm>
            <a:off x="2917999" y="1746251"/>
            <a:ext cx="2207690" cy="2433559"/>
          </a:xfrm>
          <a:prstGeom prst="rect">
            <a:avLst/>
          </a:prstGeom>
        </p:spPr>
      </p:pic>
    </p:spTree>
    <p:extLst>
      <p:ext uri="{BB962C8B-B14F-4D97-AF65-F5344CB8AC3E}">
        <p14:creationId xmlns:p14="http://schemas.microsoft.com/office/powerpoint/2010/main" val="3576161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52945-626F-994A-9BDC-8B9AA5EFF810}"/>
              </a:ext>
            </a:extLst>
          </p:cNvPr>
          <p:cNvSpPr>
            <a:spLocks noGrp="1"/>
          </p:cNvSpPr>
          <p:nvPr>
            <p:ph type="title"/>
          </p:nvPr>
        </p:nvSpPr>
        <p:spPr/>
        <p:txBody>
          <a:bodyPr/>
          <a:lstStyle/>
          <a:p>
            <a:pPr algn="ctr"/>
            <a:r>
              <a:rPr lang="en-US" altLang="zh-CN" b="1" u="sng">
                <a:solidFill>
                  <a:schemeClr val="tx2"/>
                </a:solidFill>
              </a:rPr>
              <a:t>Origin Drink of Arunachal Pradesh </a:t>
            </a:r>
            <a:endParaRPr lang="en-US" b="1" u="sng">
              <a:solidFill>
                <a:schemeClr val="tx2"/>
              </a:solidFill>
            </a:endParaRPr>
          </a:p>
        </p:txBody>
      </p:sp>
      <p:pic>
        <p:nvPicPr>
          <p:cNvPr id="5" name="Picture 5">
            <a:extLst>
              <a:ext uri="{FF2B5EF4-FFF2-40B4-BE49-F238E27FC236}">
                <a16:creationId xmlns:a16="http://schemas.microsoft.com/office/drawing/2014/main" id="{3A6F32A3-47AC-7B4C-BF81-F84681F81FE0}"/>
              </a:ext>
            </a:extLst>
          </p:cNvPr>
          <p:cNvPicPr>
            <a:picLocks noGrp="1" noChangeAspect="1"/>
          </p:cNvPicPr>
          <p:nvPr>
            <p:ph sz="half" idx="1"/>
          </p:nvPr>
        </p:nvPicPr>
        <p:blipFill>
          <a:blip r:embed="rId2"/>
          <a:stretch>
            <a:fillRect/>
          </a:stretch>
        </p:blipFill>
        <p:spPr>
          <a:xfrm>
            <a:off x="1095687" y="2160588"/>
            <a:ext cx="3347413" cy="3881437"/>
          </a:xfrm>
        </p:spPr>
      </p:pic>
      <p:sp>
        <p:nvSpPr>
          <p:cNvPr id="4" name="Content Placeholder 3">
            <a:extLst>
              <a:ext uri="{FF2B5EF4-FFF2-40B4-BE49-F238E27FC236}">
                <a16:creationId xmlns:a16="http://schemas.microsoft.com/office/drawing/2014/main" id="{D926B16F-AAC4-0542-8572-37B8994FF806}"/>
              </a:ext>
            </a:extLst>
          </p:cNvPr>
          <p:cNvSpPr>
            <a:spLocks noGrp="1"/>
          </p:cNvSpPr>
          <p:nvPr>
            <p:ph sz="half" idx="2"/>
          </p:nvPr>
        </p:nvSpPr>
        <p:spPr>
          <a:xfrm>
            <a:off x="5089968" y="1257659"/>
            <a:ext cx="5489542" cy="4784366"/>
          </a:xfrm>
        </p:spPr>
        <p:txBody>
          <a:bodyPr>
            <a:noAutofit/>
          </a:bodyPr>
          <a:lstStyle/>
          <a:p>
            <a:pPr fontAlgn="base"/>
            <a:r>
              <a:rPr lang="en-US" sz="2800" b="1" i="0" dirty="0">
                <a:solidFill>
                  <a:schemeClr val="accent4"/>
                </a:solidFill>
                <a:effectLst/>
                <a:latin typeface="inherit"/>
              </a:rPr>
              <a:t>Apo</a:t>
            </a:r>
            <a:r>
              <a:rPr lang="en-US" sz="2800" b="0" i="0" dirty="0">
                <a:solidFill>
                  <a:schemeClr val="accent4"/>
                </a:solidFill>
                <a:effectLst/>
                <a:latin typeface="-apple-system"/>
              </a:rPr>
              <a:t> or </a:t>
            </a:r>
            <a:r>
              <a:rPr lang="en-US" sz="2800" b="1" i="0" dirty="0" err="1">
                <a:solidFill>
                  <a:schemeClr val="accent4"/>
                </a:solidFill>
                <a:effectLst/>
                <a:latin typeface="inherit"/>
              </a:rPr>
              <a:t>apung</a:t>
            </a:r>
            <a:r>
              <a:rPr lang="en-US" sz="2800" b="0" i="0" dirty="0">
                <a:solidFill>
                  <a:schemeClr val="accent4"/>
                </a:solidFill>
                <a:effectLst/>
                <a:latin typeface="-apple-system"/>
              </a:rPr>
              <a:t> is an </a:t>
            </a:r>
            <a:r>
              <a:rPr lang="en-US" sz="2800" b="0" i="0" u="none" strike="noStrike" dirty="0">
                <a:solidFill>
                  <a:schemeClr val="accent4"/>
                </a:solidFill>
                <a:effectLst/>
                <a:latin typeface="inherit"/>
                <a:hlinkClick r:id="rId3" tooltip="Alcohol drink">
                  <a:extLst>
                    <a:ext uri="{A12FA001-AC4F-418D-AE19-62706E023703}">
                      <ahyp:hlinkClr xmlns="" xmlns:ahyp="http://schemas.microsoft.com/office/drawing/2018/hyperlinkcolor" val="tx"/>
                    </a:ext>
                  </a:extLst>
                </a:hlinkClick>
              </a:rPr>
              <a:t>alcohol drink</a:t>
            </a:r>
            <a:r>
              <a:rPr lang="en-US" sz="2800" b="0" i="0" dirty="0">
                <a:solidFill>
                  <a:schemeClr val="accent4"/>
                </a:solidFill>
                <a:effectLst/>
                <a:latin typeface="-apple-system"/>
              </a:rPr>
              <a:t> popular among the tribes in the </a:t>
            </a:r>
            <a:r>
              <a:rPr lang="en-US" sz="2800" b="0" i="0" u="none" strike="noStrike" dirty="0">
                <a:solidFill>
                  <a:schemeClr val="accent4"/>
                </a:solidFill>
                <a:effectLst/>
                <a:latin typeface="inherit"/>
                <a:hlinkClick r:id="rId4" tooltip="North East India">
                  <a:extLst>
                    <a:ext uri="{A12FA001-AC4F-418D-AE19-62706E023703}">
                      <ahyp:hlinkClr xmlns="" xmlns:ahyp="http://schemas.microsoft.com/office/drawing/2018/hyperlinkcolor" val="tx"/>
                    </a:ext>
                  </a:extLst>
                </a:hlinkClick>
              </a:rPr>
              <a:t>North East Indian</a:t>
            </a:r>
            <a:r>
              <a:rPr lang="en-US" sz="2800" b="0" i="0" dirty="0">
                <a:solidFill>
                  <a:schemeClr val="accent4"/>
                </a:solidFill>
                <a:effectLst/>
                <a:latin typeface="-apple-system"/>
              </a:rPr>
              <a:t> states of </a:t>
            </a:r>
            <a:r>
              <a:rPr lang="en-US" sz="2800" b="0" i="0" u="none" strike="noStrike" dirty="0">
                <a:solidFill>
                  <a:schemeClr val="accent4"/>
                </a:solidFill>
                <a:effectLst/>
                <a:latin typeface="inherit"/>
                <a:hlinkClick r:id="rId5" tooltip="Arunachal Pradesh">
                  <a:extLst>
                    <a:ext uri="{A12FA001-AC4F-418D-AE19-62706E023703}">
                      <ahyp:hlinkClr xmlns="" xmlns:ahyp="http://schemas.microsoft.com/office/drawing/2018/hyperlinkcolor" val="tx"/>
                    </a:ext>
                  </a:extLst>
                </a:hlinkClick>
              </a:rPr>
              <a:t>Arunachal </a:t>
            </a:r>
            <a:r>
              <a:rPr lang="en-US" sz="2800" b="0" i="0" u="none" strike="noStrike" dirty="0" smtClean="0">
                <a:solidFill>
                  <a:schemeClr val="accent4"/>
                </a:solidFill>
                <a:effectLst/>
                <a:latin typeface="inherit"/>
                <a:hlinkClick r:id="rId5" tooltip="Arunachal Pradesh">
                  <a:extLst>
                    <a:ext uri="{A12FA001-AC4F-418D-AE19-62706E023703}">
                      <ahyp:hlinkClr xmlns="" xmlns:ahyp="http://schemas.microsoft.com/office/drawing/2018/hyperlinkcolor" val="tx"/>
                    </a:ext>
                  </a:extLst>
                </a:hlinkClick>
              </a:rPr>
              <a:t>Pradesh</a:t>
            </a:r>
            <a:r>
              <a:rPr lang="en-US" sz="2800" b="0" i="0" dirty="0" smtClean="0">
                <a:solidFill>
                  <a:schemeClr val="accent4"/>
                </a:solidFill>
                <a:effectLst/>
                <a:latin typeface="-apple-system"/>
              </a:rPr>
              <a:t>. </a:t>
            </a:r>
            <a:r>
              <a:rPr lang="en-US" sz="2800" b="0" i="0" dirty="0">
                <a:solidFill>
                  <a:schemeClr val="accent4"/>
                </a:solidFill>
                <a:effectLst/>
                <a:latin typeface="-apple-system"/>
              </a:rPr>
              <a:t>It is prepared by </a:t>
            </a:r>
            <a:r>
              <a:rPr lang="en-US" sz="2800" b="0" i="0" u="none" strike="noStrike" dirty="0">
                <a:solidFill>
                  <a:schemeClr val="accent4"/>
                </a:solidFill>
                <a:effectLst/>
                <a:latin typeface="inherit"/>
                <a:hlinkClick r:id="rId6" tooltip="Fermentation">
                  <a:extLst>
                    <a:ext uri="{A12FA001-AC4F-418D-AE19-62706E023703}">
                      <ahyp:hlinkClr xmlns="" xmlns:ahyp="http://schemas.microsoft.com/office/drawing/2018/hyperlinkcolor" val="tx"/>
                    </a:ext>
                  </a:extLst>
                </a:hlinkClick>
              </a:rPr>
              <a:t>fermentation</a:t>
            </a:r>
            <a:r>
              <a:rPr lang="en-US" sz="2800" b="0" i="0" dirty="0">
                <a:solidFill>
                  <a:schemeClr val="accent4"/>
                </a:solidFill>
                <a:effectLst/>
                <a:latin typeface="-apple-system"/>
              </a:rPr>
              <a:t> of rice. It is generally </a:t>
            </a:r>
            <a:r>
              <a:rPr lang="en-US" sz="2800" b="0" i="0" dirty="0" smtClean="0">
                <a:solidFill>
                  <a:schemeClr val="accent4"/>
                </a:solidFill>
                <a:effectLst/>
                <a:latin typeface="-apple-system"/>
              </a:rPr>
              <a:t>served </a:t>
            </a:r>
            <a:r>
              <a:rPr lang="en-US" sz="2800" b="0" i="0" dirty="0">
                <a:solidFill>
                  <a:schemeClr val="accent4"/>
                </a:solidFill>
                <a:effectLst/>
                <a:latin typeface="-apple-system"/>
              </a:rPr>
              <a:t>in a bamboo </a:t>
            </a:r>
            <a:r>
              <a:rPr lang="en-US" sz="2800" b="0" i="0" dirty="0" smtClean="0">
                <a:solidFill>
                  <a:schemeClr val="accent4"/>
                </a:solidFill>
                <a:effectLst/>
                <a:latin typeface="-apple-system"/>
              </a:rPr>
              <a:t>mugs</a:t>
            </a:r>
            <a:r>
              <a:rPr lang="en-US" altLang="zh-CN" sz="2800" b="0" i="0" dirty="0" smtClean="0">
                <a:solidFill>
                  <a:schemeClr val="accent4"/>
                </a:solidFill>
                <a:effectLst/>
                <a:latin typeface="-apple-system"/>
              </a:rPr>
              <a:t>.</a:t>
            </a:r>
            <a:endParaRPr lang="en-US" sz="2800" b="0" i="0" dirty="0">
              <a:solidFill>
                <a:schemeClr val="accent4"/>
              </a:solidFill>
              <a:effectLst/>
              <a:latin typeface="-apple-system"/>
            </a:endParaRPr>
          </a:p>
        </p:txBody>
      </p:sp>
    </p:spTree>
    <p:extLst>
      <p:ext uri="{BB962C8B-B14F-4D97-AF65-F5344CB8AC3E}">
        <p14:creationId xmlns:p14="http://schemas.microsoft.com/office/powerpoint/2010/main" val="2999689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B5B8F-A48A-4044-A501-345898FA913B}"/>
              </a:ext>
            </a:extLst>
          </p:cNvPr>
          <p:cNvSpPr>
            <a:spLocks noGrp="1"/>
          </p:cNvSpPr>
          <p:nvPr>
            <p:ph type="title"/>
          </p:nvPr>
        </p:nvSpPr>
        <p:spPr>
          <a:xfrm>
            <a:off x="796397" y="392908"/>
            <a:ext cx="8596668" cy="1320800"/>
          </a:xfrm>
        </p:spPr>
        <p:txBody>
          <a:bodyPr/>
          <a:lstStyle/>
          <a:p>
            <a:pPr algn="ctr"/>
            <a:r>
              <a:rPr lang="en-US" altLang="zh-CN" b="1" u="sng">
                <a:solidFill>
                  <a:schemeClr val="tx1"/>
                </a:solidFill>
              </a:rPr>
              <a:t>WOMEN of ARUNACHAL PRADESH  </a:t>
            </a:r>
            <a:endParaRPr lang="en-US" b="1" u="sng">
              <a:solidFill>
                <a:schemeClr val="tx1"/>
              </a:solidFill>
            </a:endParaRPr>
          </a:p>
        </p:txBody>
      </p:sp>
      <p:sp>
        <p:nvSpPr>
          <p:cNvPr id="3" name="Content Placeholder 2">
            <a:extLst>
              <a:ext uri="{FF2B5EF4-FFF2-40B4-BE49-F238E27FC236}">
                <a16:creationId xmlns:a16="http://schemas.microsoft.com/office/drawing/2014/main" id="{5C032DE5-7142-074C-B6D8-0344A90B2078}"/>
              </a:ext>
            </a:extLst>
          </p:cNvPr>
          <p:cNvSpPr>
            <a:spLocks noGrp="1"/>
          </p:cNvSpPr>
          <p:nvPr>
            <p:ph idx="1"/>
          </p:nvPr>
        </p:nvSpPr>
        <p:spPr>
          <a:xfrm>
            <a:off x="796397" y="1053308"/>
            <a:ext cx="8596668" cy="4578348"/>
          </a:xfrm>
        </p:spPr>
        <p:txBody>
          <a:bodyPr>
            <a:noAutofit/>
          </a:bodyPr>
          <a:lstStyle/>
          <a:p>
            <a:pPr marL="0" indent="0" algn="ctr">
              <a:buNone/>
            </a:pPr>
            <a:r>
              <a:rPr lang="en-US" altLang="zh-CN" sz="1600" dirty="0">
                <a:solidFill>
                  <a:schemeClr val="accent1">
                    <a:lumMod val="50000"/>
                  </a:schemeClr>
                </a:solidFill>
              </a:rPr>
              <a:t>mother is the origin of everything</a:t>
            </a:r>
            <a:endParaRPr lang="en-US" sz="1600" b="0" i="0" dirty="0">
              <a:solidFill>
                <a:schemeClr val="accent1">
                  <a:lumMod val="50000"/>
                </a:schemeClr>
              </a:solidFill>
              <a:effectLst/>
            </a:endParaRPr>
          </a:p>
          <a:p>
            <a:pPr algn="ctr"/>
            <a:r>
              <a:rPr lang="en-US" altLang="zh-CN" sz="2800" dirty="0">
                <a:solidFill>
                  <a:schemeClr val="accent1">
                    <a:lumMod val="50000"/>
                  </a:schemeClr>
                </a:solidFill>
              </a:rPr>
              <a:t>It is the women who occupy the dominant role in the social-economic of </a:t>
            </a:r>
            <a:r>
              <a:rPr lang="en-US" altLang="zh-CN" sz="2800" dirty="0" err="1">
                <a:solidFill>
                  <a:schemeClr val="accent1">
                    <a:lumMod val="50000"/>
                  </a:schemeClr>
                </a:solidFill>
              </a:rPr>
              <a:t>tribals</a:t>
            </a:r>
            <a:r>
              <a:rPr lang="en-US" altLang="zh-CN" sz="2800" dirty="0">
                <a:solidFill>
                  <a:schemeClr val="accent1">
                    <a:lumMod val="50000"/>
                  </a:schemeClr>
                </a:solidFill>
              </a:rPr>
              <a:t>. Women in Arunachal have been playing a major role in agriculture, looking after live stocks and collection of fuelwood, vegetables </a:t>
            </a:r>
            <a:r>
              <a:rPr lang="en-US" altLang="zh-CN" sz="2800" dirty="0" smtClean="0">
                <a:solidFill>
                  <a:schemeClr val="accent1">
                    <a:lumMod val="50000"/>
                  </a:schemeClr>
                </a:solidFill>
              </a:rPr>
              <a:t>etc</a:t>
            </a:r>
            <a:r>
              <a:rPr lang="en-US" altLang="zh-CN" sz="2800" dirty="0">
                <a:solidFill>
                  <a:schemeClr val="accent1">
                    <a:lumMod val="50000"/>
                  </a:schemeClr>
                </a:solidFill>
              </a:rPr>
              <a:t>.</a:t>
            </a:r>
            <a:r>
              <a:rPr lang="en-US" altLang="zh-CN" sz="2800" dirty="0" smtClean="0">
                <a:solidFill>
                  <a:schemeClr val="accent1">
                    <a:lumMod val="50000"/>
                  </a:schemeClr>
                </a:solidFill>
              </a:rPr>
              <a:t> </a:t>
            </a:r>
            <a:r>
              <a:rPr lang="en-US" altLang="zh-CN" sz="2800" dirty="0">
                <a:solidFill>
                  <a:schemeClr val="accent1">
                    <a:lumMod val="50000"/>
                  </a:schemeClr>
                </a:solidFill>
              </a:rPr>
              <a:t>The primacy of the female principle is reflected in the general </a:t>
            </a:r>
            <a:r>
              <a:rPr lang="en-US" altLang="zh-CN" sz="2800" dirty="0" err="1">
                <a:solidFill>
                  <a:schemeClr val="accent1">
                    <a:lumMod val="50000"/>
                  </a:schemeClr>
                </a:solidFill>
              </a:rPr>
              <a:t>belion</a:t>
            </a:r>
            <a:r>
              <a:rPr lang="en-US" altLang="zh-CN" sz="2800" dirty="0">
                <a:solidFill>
                  <a:schemeClr val="accent1">
                    <a:lumMod val="50000"/>
                  </a:schemeClr>
                </a:solidFill>
              </a:rPr>
              <a:t> among various tribes </a:t>
            </a:r>
            <a:r>
              <a:rPr lang="en-US" altLang="zh-CN" sz="2800" dirty="0" smtClean="0">
                <a:solidFill>
                  <a:schemeClr val="accent1">
                    <a:lumMod val="50000"/>
                  </a:schemeClr>
                </a:solidFill>
              </a:rPr>
              <a:t>that. </a:t>
            </a:r>
            <a:r>
              <a:rPr lang="en-US" altLang="zh-CN" sz="2800" dirty="0">
                <a:solidFill>
                  <a:schemeClr val="accent1">
                    <a:lumMod val="50000"/>
                  </a:schemeClr>
                </a:solidFill>
              </a:rPr>
              <a:t>Most of the myths and beliefs are based on female divinities; Sun is worshipped as the omnipotent Goddess and Moon as the God likewise Feminine principle suggests Fire as the female and Ash a male</a:t>
            </a:r>
            <a:r>
              <a:rPr lang="en-US" altLang="zh-CN" sz="2800" dirty="0" smtClean="0">
                <a:solidFill>
                  <a:schemeClr val="accent1">
                    <a:lumMod val="50000"/>
                  </a:schemeClr>
                </a:solidFill>
              </a:rPr>
              <a:t>.</a:t>
            </a:r>
            <a:endParaRPr lang="en-US" sz="2800" dirty="0">
              <a:solidFill>
                <a:schemeClr val="accent1">
                  <a:lumMod val="50000"/>
                </a:schemeClr>
              </a:solidFill>
            </a:endParaRPr>
          </a:p>
        </p:txBody>
      </p:sp>
    </p:spTree>
    <p:extLst>
      <p:ext uri="{BB962C8B-B14F-4D97-AF65-F5344CB8AC3E}">
        <p14:creationId xmlns:p14="http://schemas.microsoft.com/office/powerpoint/2010/main" val="157781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80689" y="144976"/>
            <a:ext cx="8596668" cy="3880773"/>
          </a:xfrm>
        </p:spPr>
        <p:txBody>
          <a:bodyPr>
            <a:noAutofit/>
          </a:bodyPr>
          <a:lstStyle/>
          <a:p>
            <a:pPr algn="ctr"/>
            <a:r>
              <a:rPr lang="en-US" altLang="zh-CN" sz="2800" dirty="0">
                <a:solidFill>
                  <a:schemeClr val="accent1">
                    <a:lumMod val="50000"/>
                  </a:schemeClr>
                </a:solidFill>
              </a:rPr>
              <a:t>The contribution of tribal women to the family starts from childhood and continues unabated till their death. They are independent to a great extent from running errands, household chores, working on </a:t>
            </a:r>
            <a:r>
              <a:rPr lang="en-US" altLang="zh-CN" sz="2800" dirty="0" err="1">
                <a:solidFill>
                  <a:schemeClr val="accent1">
                    <a:lumMod val="50000"/>
                  </a:schemeClr>
                </a:solidFill>
              </a:rPr>
              <a:t>Jhum</a:t>
            </a:r>
            <a:r>
              <a:rPr lang="en-US" altLang="zh-CN" sz="2800" dirty="0">
                <a:solidFill>
                  <a:schemeClr val="accent1">
                    <a:lumMod val="50000"/>
                  </a:schemeClr>
                </a:solidFill>
              </a:rPr>
              <a:t> fields/ forests while tending infants tied to their backs or fetching water from riversides. They possess excellent skills in sowing seeds, watering fields, fencing, transplanting, weeding, harvesting and preservation of grains/meats. These women are very good weavers and repositories of cultural and folk traditions. They are experts at traditional style cooking of food and meat, making </a:t>
            </a:r>
            <a:r>
              <a:rPr lang="en-US" altLang="zh-CN" sz="2800" dirty="0" err="1">
                <a:solidFill>
                  <a:schemeClr val="accent1">
                    <a:lumMod val="50000"/>
                  </a:schemeClr>
                </a:solidFill>
              </a:rPr>
              <a:t>Apong</a:t>
            </a:r>
            <a:r>
              <a:rPr lang="en-US" altLang="zh-CN" sz="2800" dirty="0">
                <a:solidFill>
                  <a:schemeClr val="accent1">
                    <a:lumMod val="50000"/>
                  </a:schemeClr>
                </a:solidFill>
              </a:rPr>
              <a:t>(rice/millet beers),  </a:t>
            </a:r>
            <a:r>
              <a:rPr lang="en-US" altLang="zh-CN" sz="2800" dirty="0" err="1">
                <a:solidFill>
                  <a:schemeClr val="accent1">
                    <a:lumMod val="50000"/>
                  </a:schemeClr>
                </a:solidFill>
              </a:rPr>
              <a:t>etc</a:t>
            </a:r>
            <a:r>
              <a:rPr lang="en-US" altLang="zh-CN" sz="2800" dirty="0">
                <a:solidFill>
                  <a:schemeClr val="accent1">
                    <a:lumMod val="50000"/>
                  </a:schemeClr>
                </a:solidFill>
              </a:rPr>
              <a:t> which are always to be available in respective festivals of the tribes. </a:t>
            </a:r>
            <a:endParaRPr lang="en-US" sz="2800" dirty="0">
              <a:solidFill>
                <a:schemeClr val="accent1">
                  <a:lumMod val="50000"/>
                </a:schemeClr>
              </a:solidFill>
            </a:endParaRPr>
          </a:p>
        </p:txBody>
      </p:sp>
    </p:spTree>
    <p:extLst>
      <p:ext uri="{BB962C8B-B14F-4D97-AF65-F5344CB8AC3E}">
        <p14:creationId xmlns:p14="http://schemas.microsoft.com/office/powerpoint/2010/main" val="1058426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E976E9F-26A3-A741-9196-DF2AAC6B6274}"/>
              </a:ext>
            </a:extLst>
          </p:cNvPr>
          <p:cNvSpPr>
            <a:spLocks noGrp="1"/>
          </p:cNvSpPr>
          <p:nvPr>
            <p:ph type="ctrTitle"/>
          </p:nvPr>
        </p:nvSpPr>
        <p:spPr>
          <a:xfrm>
            <a:off x="4519349" y="63966"/>
            <a:ext cx="7766936" cy="1646302"/>
          </a:xfrm>
        </p:spPr>
        <p:txBody>
          <a:bodyPr/>
          <a:lstStyle/>
          <a:p>
            <a:r>
              <a:rPr lang="en-US" altLang="zh-CN">
                <a:solidFill>
                  <a:schemeClr val="tx2"/>
                </a:solidFill>
              </a:rPr>
              <a:t>ARUNACHAL PRADESH AT A GLANCE</a:t>
            </a:r>
            <a:endParaRPr lang="en-US">
              <a:solidFill>
                <a:schemeClr val="tx2"/>
              </a:solidFill>
            </a:endParaRPr>
          </a:p>
        </p:txBody>
      </p:sp>
      <p:sp>
        <p:nvSpPr>
          <p:cNvPr id="6" name="Content Placeholder 5">
            <a:extLst>
              <a:ext uri="{FF2B5EF4-FFF2-40B4-BE49-F238E27FC236}">
                <a16:creationId xmlns:a16="http://schemas.microsoft.com/office/drawing/2014/main" id="{E78E9A10-604F-0C4E-9C7A-1F98E4526CC3}"/>
              </a:ext>
            </a:extLst>
          </p:cNvPr>
          <p:cNvSpPr>
            <a:spLocks noGrp="1"/>
          </p:cNvSpPr>
          <p:nvPr>
            <p:ph type="subTitle" idx="1"/>
          </p:nvPr>
        </p:nvSpPr>
        <p:spPr>
          <a:xfrm>
            <a:off x="635881" y="806246"/>
            <a:ext cx="8685100" cy="5456442"/>
          </a:xfrm>
        </p:spPr>
        <p:txBody>
          <a:bodyPr>
            <a:noAutofit/>
          </a:bodyPr>
          <a:lstStyle/>
          <a:p>
            <a:pPr marL="285750" indent="-285750" algn="l">
              <a:buFont typeface="Arial" panose="020B0604020202020204" pitchFamily="34" charset="0"/>
              <a:buChar char="•"/>
            </a:pPr>
            <a:r>
              <a:rPr lang="en-US" altLang="zh-CN" sz="2400" dirty="0">
                <a:solidFill>
                  <a:schemeClr val="accent4"/>
                </a:solidFill>
              </a:rPr>
              <a:t>Arunachal Pradesh literally “land of dawn-lit mountains” is the </a:t>
            </a:r>
            <a:r>
              <a:rPr lang="en-US" altLang="zh-CN" sz="2400" dirty="0" smtClean="0">
                <a:solidFill>
                  <a:schemeClr val="accent4"/>
                </a:solidFill>
              </a:rPr>
              <a:t>northeastern </a:t>
            </a:r>
            <a:r>
              <a:rPr lang="en-US" altLang="zh-CN" sz="2400" dirty="0">
                <a:solidFill>
                  <a:schemeClr val="accent4"/>
                </a:solidFill>
              </a:rPr>
              <a:t>state of India. It borders the states of Assam and Nagaland to the south.</a:t>
            </a:r>
          </a:p>
          <a:p>
            <a:pPr algn="l"/>
            <a:r>
              <a:rPr lang="en-US" altLang="zh-CN" sz="2400" dirty="0" smtClean="0">
                <a:solidFill>
                  <a:schemeClr val="accent4"/>
                </a:solidFill>
              </a:rPr>
              <a:t>It </a:t>
            </a:r>
            <a:r>
              <a:rPr lang="en-US" altLang="zh-CN" sz="2400" dirty="0">
                <a:solidFill>
                  <a:schemeClr val="accent4"/>
                </a:solidFill>
              </a:rPr>
              <a:t>shares international borders with Bhutan in the west, Myanmar in the east, </a:t>
            </a:r>
            <a:r>
              <a:rPr lang="en-US" altLang="zh-CN" sz="2400">
                <a:solidFill>
                  <a:schemeClr val="accent4"/>
                </a:solidFill>
              </a:rPr>
              <a:t>and </a:t>
            </a:r>
            <a:r>
              <a:rPr lang="en-US" altLang="zh-CN" sz="2400" smtClean="0">
                <a:solidFill>
                  <a:schemeClr val="accent4"/>
                </a:solidFill>
              </a:rPr>
              <a:t>border </a:t>
            </a:r>
            <a:r>
              <a:rPr lang="en-US" altLang="zh-CN" sz="2400" dirty="0">
                <a:solidFill>
                  <a:schemeClr val="accent4"/>
                </a:solidFill>
              </a:rPr>
              <a:t>with China in the north at the McMahon Line.</a:t>
            </a:r>
          </a:p>
          <a:p>
            <a:pPr algn="l"/>
            <a:r>
              <a:rPr lang="en-US" altLang="zh-CN" sz="2400" dirty="0">
                <a:solidFill>
                  <a:schemeClr val="accent4"/>
                </a:solidFill>
              </a:rPr>
              <a:t> </a:t>
            </a:r>
            <a:r>
              <a:rPr lang="en-US" altLang="zh-CN" sz="2400" dirty="0" err="1" smtClean="0">
                <a:solidFill>
                  <a:schemeClr val="accent4"/>
                </a:solidFill>
              </a:rPr>
              <a:t>Itanagar</a:t>
            </a:r>
            <a:r>
              <a:rPr lang="en-US" altLang="zh-CN" sz="2400" dirty="0" smtClean="0">
                <a:solidFill>
                  <a:schemeClr val="accent4"/>
                </a:solidFill>
              </a:rPr>
              <a:t> </a:t>
            </a:r>
            <a:r>
              <a:rPr lang="en-US" altLang="zh-CN" sz="2400" dirty="0">
                <a:solidFill>
                  <a:schemeClr val="accent4"/>
                </a:solidFill>
              </a:rPr>
              <a:t>is the state capital of Arunachal Pradesh. Arunachal Pradesh is the largest of the Seven Sister States of Northeast India by area</a:t>
            </a:r>
            <a:r>
              <a:rPr lang="en-US" altLang="zh-CN" sz="2400" dirty="0" smtClean="0">
                <a:solidFill>
                  <a:schemeClr val="accent4"/>
                </a:solidFill>
              </a:rPr>
              <a:t>.</a:t>
            </a:r>
            <a:r>
              <a:rPr lang="en-US" altLang="zh-CN" sz="2400" dirty="0">
                <a:solidFill>
                  <a:schemeClr val="accent4"/>
                </a:solidFill>
              </a:rPr>
              <a:t>
As of the 2011 Census of India, Arunachal Pradesh has a population of 1,382,611 and an area of 83,743 square </a:t>
            </a:r>
            <a:r>
              <a:rPr lang="en-US" altLang="zh-CN" sz="2400" dirty="0" err="1">
                <a:solidFill>
                  <a:schemeClr val="accent4"/>
                </a:solidFill>
              </a:rPr>
              <a:t>kilometres</a:t>
            </a:r>
            <a:r>
              <a:rPr lang="en-US" altLang="zh-CN" sz="2400" dirty="0">
                <a:solidFill>
                  <a:schemeClr val="accent4"/>
                </a:solidFill>
              </a:rPr>
              <a:t> (32,333 </a:t>
            </a:r>
            <a:r>
              <a:rPr lang="en-US" altLang="zh-CN" sz="2400" dirty="0" err="1">
                <a:solidFill>
                  <a:schemeClr val="accent4"/>
                </a:solidFill>
              </a:rPr>
              <a:t>sq</a:t>
            </a:r>
            <a:r>
              <a:rPr lang="en-US" altLang="zh-CN" sz="2400" dirty="0">
                <a:solidFill>
                  <a:schemeClr val="accent4"/>
                </a:solidFill>
              </a:rPr>
              <a:t> mi). It is an ethnically diverse state, with predominantly </a:t>
            </a:r>
            <a:r>
              <a:rPr lang="en-US" altLang="zh-CN" sz="2400" dirty="0" err="1">
                <a:solidFill>
                  <a:schemeClr val="accent4"/>
                </a:solidFill>
              </a:rPr>
              <a:t>Monpa</a:t>
            </a:r>
            <a:r>
              <a:rPr lang="en-US" altLang="zh-CN" sz="2400" dirty="0">
                <a:solidFill>
                  <a:schemeClr val="accent4"/>
                </a:solidFill>
              </a:rPr>
              <a:t> people in the west, </a:t>
            </a:r>
            <a:r>
              <a:rPr lang="en-US" altLang="zh-CN" sz="2400" dirty="0" err="1">
                <a:solidFill>
                  <a:schemeClr val="accent4"/>
                </a:solidFill>
              </a:rPr>
              <a:t>Tani</a:t>
            </a:r>
            <a:r>
              <a:rPr lang="en-US" altLang="zh-CN" sz="2400" dirty="0">
                <a:solidFill>
                  <a:schemeClr val="accent4"/>
                </a:solidFill>
              </a:rPr>
              <a:t> people in the center, Tai people in the east, and Naga people in the south of</a:t>
            </a:r>
            <a:r>
              <a:rPr lang="zh-CN" altLang="en-US" sz="2400" dirty="0">
                <a:solidFill>
                  <a:schemeClr val="accent4"/>
                </a:solidFill>
              </a:rPr>
              <a:t> </a:t>
            </a:r>
            <a:r>
              <a:rPr lang="en-US" altLang="zh-CN" sz="2400" dirty="0">
                <a:solidFill>
                  <a:schemeClr val="accent4"/>
                </a:solidFill>
              </a:rPr>
              <a:t>state. </a:t>
            </a:r>
            <a:endParaRPr lang="en-US" sz="2400" dirty="0">
              <a:solidFill>
                <a:schemeClr val="accent4"/>
              </a:solidFill>
            </a:endParaRPr>
          </a:p>
        </p:txBody>
      </p:sp>
    </p:spTree>
    <p:extLst>
      <p:ext uri="{BB962C8B-B14F-4D97-AF65-F5344CB8AC3E}">
        <p14:creationId xmlns:p14="http://schemas.microsoft.com/office/powerpoint/2010/main" val="11178120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705E3-8FDF-8044-8F41-EC41B756130E}"/>
              </a:ext>
            </a:extLst>
          </p:cNvPr>
          <p:cNvSpPr>
            <a:spLocks noGrp="1"/>
          </p:cNvSpPr>
          <p:nvPr>
            <p:ph type="title"/>
          </p:nvPr>
        </p:nvSpPr>
        <p:spPr>
          <a:xfrm>
            <a:off x="534459" y="764251"/>
            <a:ext cx="8596668" cy="581025"/>
          </a:xfrm>
        </p:spPr>
        <p:txBody>
          <a:bodyPr>
            <a:normAutofit fontScale="90000"/>
          </a:bodyPr>
          <a:lstStyle/>
          <a:p>
            <a:pPr algn="ctr"/>
            <a:r>
              <a:rPr lang="en-US" altLang="zh-CN" b="1" u="sng">
                <a:solidFill>
                  <a:schemeClr val="tx2"/>
                </a:solidFill>
              </a:rPr>
              <a:t>EDUCATION IN ARUNACHAL PRADESH </a:t>
            </a:r>
            <a:endParaRPr lang="en-US" b="1" u="sng">
              <a:solidFill>
                <a:schemeClr val="tx2"/>
              </a:solidFill>
            </a:endParaRPr>
          </a:p>
        </p:txBody>
      </p:sp>
      <p:sp>
        <p:nvSpPr>
          <p:cNvPr id="3" name="Content Placeholder 2">
            <a:extLst>
              <a:ext uri="{FF2B5EF4-FFF2-40B4-BE49-F238E27FC236}">
                <a16:creationId xmlns:a16="http://schemas.microsoft.com/office/drawing/2014/main" id="{687637CC-9F18-4F44-8C01-911088C3F1A5}"/>
              </a:ext>
            </a:extLst>
          </p:cNvPr>
          <p:cNvSpPr>
            <a:spLocks noGrp="1"/>
          </p:cNvSpPr>
          <p:nvPr>
            <p:ph idx="1"/>
          </p:nvPr>
        </p:nvSpPr>
        <p:spPr>
          <a:xfrm>
            <a:off x="677334" y="1922464"/>
            <a:ext cx="8596668" cy="1086208"/>
          </a:xfrm>
        </p:spPr>
        <p:txBody>
          <a:bodyPr>
            <a:noAutofit/>
          </a:bodyPr>
          <a:lstStyle/>
          <a:p>
            <a:pPr marL="0" indent="0" algn="ctr">
              <a:buNone/>
            </a:pPr>
            <a:r>
              <a:rPr lang="en-US" sz="5400" dirty="0" smtClean="0">
                <a:solidFill>
                  <a:schemeClr val="accent4"/>
                </a:solidFill>
              </a:rPr>
              <a:t>Present </a:t>
            </a:r>
            <a:r>
              <a:rPr lang="en-US" sz="5400" dirty="0">
                <a:solidFill>
                  <a:schemeClr val="accent4"/>
                </a:solidFill>
              </a:rPr>
              <a:t>literacy rate of male is 73.69 and female is 59.57, male-female disparity is observe </a:t>
            </a:r>
          </a:p>
          <a:p>
            <a:pPr marL="0" indent="0" algn="ctr">
              <a:buNone/>
            </a:pPr>
            <a:r>
              <a:rPr lang="en-US" sz="5400" dirty="0">
                <a:solidFill>
                  <a:schemeClr val="accent4"/>
                </a:solidFill>
              </a:rPr>
              <a:t>as 14.12</a:t>
            </a:r>
          </a:p>
        </p:txBody>
      </p:sp>
    </p:spTree>
    <p:extLst>
      <p:ext uri="{BB962C8B-B14F-4D97-AF65-F5344CB8AC3E}">
        <p14:creationId xmlns:p14="http://schemas.microsoft.com/office/powerpoint/2010/main" val="2109923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638F7-E8BD-4A4B-847F-FE45B4C9E304}"/>
              </a:ext>
            </a:extLst>
          </p:cNvPr>
          <p:cNvSpPr>
            <a:spLocks noGrp="1"/>
          </p:cNvSpPr>
          <p:nvPr>
            <p:ph type="title"/>
          </p:nvPr>
        </p:nvSpPr>
        <p:spPr>
          <a:xfrm>
            <a:off x="701145" y="85724"/>
            <a:ext cx="7799917" cy="4129088"/>
          </a:xfrm>
        </p:spPr>
        <p:txBody>
          <a:bodyPr>
            <a:noAutofit/>
          </a:bodyPr>
          <a:lstStyle/>
          <a:p>
            <a:r>
              <a:rPr lang="en-US" sz="4000" b="0" i="0" dirty="0">
                <a:solidFill>
                  <a:srgbClr val="000000"/>
                </a:solidFill>
                <a:effectLst/>
                <a:latin typeface="Times New Roman" panose="02020603050405020304" pitchFamily="18" charset="0"/>
                <a:cs typeface="Times New Roman" panose="02020603050405020304" pitchFamily="18" charset="0"/>
              </a:rPr>
              <a:t>Education in Arunachal Pradesh is </a:t>
            </a:r>
            <a:r>
              <a:rPr lang="en-US" sz="4000" dirty="0" smtClean="0">
                <a:solidFill>
                  <a:srgbClr val="000000"/>
                </a:solidFill>
                <a:latin typeface="Times New Roman" panose="02020603050405020304" pitchFamily="18" charset="0"/>
                <a:cs typeface="Times New Roman" panose="02020603050405020304" pitchFamily="18" charset="0"/>
              </a:rPr>
              <a:t>significantly</a:t>
            </a:r>
            <a:r>
              <a:rPr lang="en-US" sz="4000" b="0" i="0" dirty="0" smtClean="0">
                <a:solidFill>
                  <a:srgbClr val="000000"/>
                </a:solidFill>
                <a:effectLst/>
                <a:latin typeface="Times New Roman" panose="02020603050405020304" pitchFamily="18" charset="0"/>
                <a:cs typeface="Times New Roman" panose="02020603050405020304" pitchFamily="18" charset="0"/>
              </a:rPr>
              <a:t> </a:t>
            </a:r>
            <a:r>
              <a:rPr lang="en-US" sz="4000" b="0" i="0" dirty="0">
                <a:solidFill>
                  <a:srgbClr val="000000"/>
                </a:solidFill>
                <a:effectLst/>
                <a:latin typeface="Times New Roman" panose="02020603050405020304" pitchFamily="18" charset="0"/>
                <a:cs typeface="Times New Roman" panose="02020603050405020304" pitchFamily="18" charset="0"/>
              </a:rPr>
              <a:t>improving with several plans and projects being initiated by both state and central government. Furthermore, there are local NGOs in the state who have undertaken several projects to bring about awareness among the people about the importance of education in far-flung areas. </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283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3B2CE-F203-104B-863B-A95FC3EFCA48}"/>
              </a:ext>
            </a:extLst>
          </p:cNvPr>
          <p:cNvSpPr>
            <a:spLocks noGrp="1"/>
          </p:cNvSpPr>
          <p:nvPr>
            <p:ph type="title"/>
          </p:nvPr>
        </p:nvSpPr>
        <p:spPr>
          <a:xfrm>
            <a:off x="677334" y="167813"/>
            <a:ext cx="8596668" cy="1320800"/>
          </a:xfrm>
        </p:spPr>
        <p:txBody>
          <a:bodyPr/>
          <a:lstStyle/>
          <a:p>
            <a:pPr algn="ctr"/>
            <a:r>
              <a:rPr lang="en-US" altLang="zh-CN" b="1" u="sng">
                <a:solidFill>
                  <a:schemeClr val="tx2"/>
                </a:solidFill>
              </a:rPr>
              <a:t>UNIVERSITY IN ARUNACHAL PRADESH </a:t>
            </a:r>
            <a:endParaRPr lang="en-US" b="1" u="sng">
              <a:solidFill>
                <a:schemeClr val="tx2"/>
              </a:solidFill>
            </a:endParaRPr>
          </a:p>
        </p:txBody>
      </p:sp>
      <p:sp>
        <p:nvSpPr>
          <p:cNvPr id="3" name="Content Placeholder 2">
            <a:extLst>
              <a:ext uri="{FF2B5EF4-FFF2-40B4-BE49-F238E27FC236}">
                <a16:creationId xmlns:a16="http://schemas.microsoft.com/office/drawing/2014/main" id="{1012C50C-D959-0A4C-87E9-41962A65C340}"/>
              </a:ext>
            </a:extLst>
          </p:cNvPr>
          <p:cNvSpPr>
            <a:spLocks noGrp="1"/>
          </p:cNvSpPr>
          <p:nvPr>
            <p:ph idx="1"/>
          </p:nvPr>
        </p:nvSpPr>
        <p:spPr>
          <a:xfrm>
            <a:off x="332053" y="744306"/>
            <a:ext cx="10633604" cy="5369387"/>
          </a:xfrm>
        </p:spPr>
        <p:txBody>
          <a:bodyPr>
            <a:noAutofit/>
          </a:bodyPr>
          <a:lstStyle/>
          <a:p>
            <a:pPr marL="0" indent="0">
              <a:buNone/>
            </a:pPr>
            <a:endParaRPr lang="en-US" altLang="zh-CN" sz="2800" dirty="0">
              <a:solidFill>
                <a:schemeClr val="tx1"/>
              </a:solidFill>
            </a:endParaRPr>
          </a:p>
          <a:p>
            <a:r>
              <a:rPr lang="en-US" altLang="zh-CN" sz="2400" b="1" u="sng" dirty="0" smtClean="0">
                <a:solidFill>
                  <a:schemeClr val="tx1"/>
                </a:solidFill>
              </a:rPr>
              <a:t>Rajiv Gandhi University, </a:t>
            </a:r>
            <a:r>
              <a:rPr lang="en-US" altLang="zh-CN" sz="2400" b="1" u="sng" dirty="0" err="1" smtClean="0">
                <a:solidFill>
                  <a:schemeClr val="tx1"/>
                </a:solidFill>
              </a:rPr>
              <a:t>Doimukh</a:t>
            </a:r>
            <a:endParaRPr lang="en-US" altLang="zh-CN" sz="2400" b="1" u="sng" dirty="0" smtClean="0">
              <a:solidFill>
                <a:schemeClr val="tx1"/>
              </a:solidFill>
            </a:endParaRPr>
          </a:p>
          <a:p>
            <a:endParaRPr lang="en-US" altLang="zh-CN" sz="2400" b="1" u="sng" dirty="0">
              <a:solidFill>
                <a:schemeClr val="tx1"/>
              </a:solidFill>
            </a:endParaRPr>
          </a:p>
          <a:p>
            <a:r>
              <a:rPr lang="en-US" altLang="zh-CN" sz="2400" b="1" u="sng" dirty="0" smtClean="0">
                <a:solidFill>
                  <a:schemeClr val="tx1"/>
                </a:solidFill>
              </a:rPr>
              <a:t>North </a:t>
            </a:r>
            <a:r>
              <a:rPr lang="en-US" altLang="zh-CN" sz="2400" b="1" u="sng" dirty="0">
                <a:solidFill>
                  <a:schemeClr val="tx1"/>
                </a:solidFill>
              </a:rPr>
              <a:t>Eastern Regional Institute of Science &amp; Technology, </a:t>
            </a:r>
            <a:r>
              <a:rPr lang="en-US" altLang="zh-CN" sz="2400" b="1" u="sng" dirty="0" err="1">
                <a:solidFill>
                  <a:schemeClr val="tx1"/>
                </a:solidFill>
              </a:rPr>
              <a:t>Nirjuli</a:t>
            </a:r>
            <a:endParaRPr lang="en-US" altLang="zh-CN" sz="2400" b="1" u="sng" dirty="0">
              <a:solidFill>
                <a:schemeClr val="tx1"/>
              </a:solidFill>
            </a:endParaRPr>
          </a:p>
          <a:p>
            <a:pPr marL="0" indent="0">
              <a:buNone/>
            </a:pPr>
            <a:endParaRPr lang="en-US" sz="2400" dirty="0">
              <a:solidFill>
                <a:schemeClr val="tx1"/>
              </a:solidFill>
            </a:endParaRPr>
          </a:p>
          <a:p>
            <a:r>
              <a:rPr lang="en-US" altLang="zh-CN" sz="2400" b="1" u="sng" dirty="0">
                <a:solidFill>
                  <a:schemeClr val="tx1"/>
                </a:solidFill>
              </a:rPr>
              <a:t>Indira Gandhi National Open University, </a:t>
            </a:r>
            <a:r>
              <a:rPr lang="en-US" altLang="zh-CN" sz="2400" b="1" u="sng" dirty="0" err="1" smtClean="0">
                <a:solidFill>
                  <a:schemeClr val="tx1"/>
                </a:solidFill>
              </a:rPr>
              <a:t>Naharlagun</a:t>
            </a:r>
            <a:endParaRPr lang="en-US" altLang="zh-CN" sz="2400" b="1" u="sng" dirty="0" smtClean="0">
              <a:solidFill>
                <a:schemeClr val="tx1"/>
              </a:solidFill>
            </a:endParaRPr>
          </a:p>
          <a:p>
            <a:endParaRPr lang="en-US" altLang="zh-CN" sz="2400" b="1" u="sng" dirty="0" smtClean="0">
              <a:solidFill>
                <a:schemeClr val="tx1"/>
              </a:solidFill>
            </a:endParaRPr>
          </a:p>
          <a:p>
            <a:r>
              <a:rPr lang="en-US" altLang="zh-CN" sz="2400" b="1" u="sng" dirty="0" smtClean="0">
                <a:solidFill>
                  <a:schemeClr val="tx1"/>
                </a:solidFill>
              </a:rPr>
              <a:t>National Institute of Technology, </a:t>
            </a:r>
            <a:r>
              <a:rPr lang="en-US" altLang="zh-CN" sz="2400" b="1" u="sng" dirty="0" err="1" smtClean="0">
                <a:solidFill>
                  <a:schemeClr val="tx1"/>
                </a:solidFill>
              </a:rPr>
              <a:t>Yupia</a:t>
            </a:r>
            <a:endParaRPr lang="en-US" altLang="zh-CN" sz="2400" b="1" u="sng" dirty="0" smtClean="0">
              <a:solidFill>
                <a:schemeClr val="tx1"/>
              </a:solidFill>
            </a:endParaRPr>
          </a:p>
          <a:p>
            <a:endParaRPr lang="en-US" altLang="zh-CN" sz="2400" b="1" u="sng" dirty="0" smtClean="0">
              <a:solidFill>
                <a:schemeClr val="tx1"/>
              </a:solidFill>
            </a:endParaRPr>
          </a:p>
          <a:p>
            <a:r>
              <a:rPr lang="en-US" altLang="zh-CN" sz="2400" b="1" u="sng" dirty="0">
                <a:solidFill>
                  <a:schemeClr val="tx1"/>
                </a:solidFill>
              </a:rPr>
              <a:t>North East Homoeopathic Medical College &amp; Hospital, </a:t>
            </a:r>
            <a:r>
              <a:rPr lang="en-US" altLang="zh-CN" sz="2400" b="1" u="sng" dirty="0" err="1">
                <a:solidFill>
                  <a:schemeClr val="tx1"/>
                </a:solidFill>
              </a:rPr>
              <a:t>Itanagar</a:t>
            </a:r>
            <a:endParaRPr lang="en-US" altLang="zh-CN" sz="2400" b="1" u="sng" dirty="0">
              <a:solidFill>
                <a:schemeClr val="tx1"/>
              </a:solidFill>
            </a:endParaRPr>
          </a:p>
          <a:p>
            <a:pPr marL="0" indent="0">
              <a:buNone/>
            </a:pPr>
            <a:endParaRPr lang="en-US" sz="2400" dirty="0">
              <a:solidFill>
                <a:schemeClr val="tx1"/>
              </a:solidFill>
              <a:latin typeface="Arial" panose="020B0604020202020204" pitchFamily="34" charset="0"/>
            </a:endParaRPr>
          </a:p>
          <a:p>
            <a:r>
              <a:rPr lang="en-US" altLang="zh-CN" sz="2400" b="1" u="sng" dirty="0">
                <a:solidFill>
                  <a:schemeClr val="tx1"/>
                </a:solidFill>
                <a:latin typeface="Arial" panose="020B0604020202020204" pitchFamily="34" charset="0"/>
              </a:rPr>
              <a:t>Rajiv Gandhi Government Polytechnic, </a:t>
            </a:r>
            <a:r>
              <a:rPr lang="en-US" altLang="zh-CN" sz="2400" b="1" u="sng" dirty="0" err="1">
                <a:solidFill>
                  <a:schemeClr val="tx1"/>
                </a:solidFill>
                <a:latin typeface="Arial" panose="020B0604020202020204" pitchFamily="34" charset="0"/>
              </a:rPr>
              <a:t>Itanagar</a:t>
            </a:r>
            <a:endParaRPr lang="en-US" altLang="zh-CN" sz="2400" b="1" u="sng" dirty="0">
              <a:solidFill>
                <a:schemeClr val="tx1"/>
              </a:solidFill>
              <a:latin typeface="Arial" panose="020B0604020202020204" pitchFamily="34" charset="0"/>
            </a:endParaRPr>
          </a:p>
          <a:p>
            <a:endParaRPr lang="en-US" altLang="zh-CN" sz="2800" b="1" u="sng" dirty="0">
              <a:solidFill>
                <a:schemeClr val="tx1"/>
              </a:solidFill>
            </a:endParaRPr>
          </a:p>
        </p:txBody>
      </p:sp>
    </p:spTree>
    <p:extLst>
      <p:ext uri="{BB962C8B-B14F-4D97-AF65-F5344CB8AC3E}">
        <p14:creationId xmlns:p14="http://schemas.microsoft.com/office/powerpoint/2010/main" val="1343995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C131D-1635-0B49-BED6-9119BE3E1518}"/>
              </a:ext>
            </a:extLst>
          </p:cNvPr>
          <p:cNvSpPr>
            <a:spLocks noGrp="1"/>
          </p:cNvSpPr>
          <p:nvPr>
            <p:ph type="title"/>
          </p:nvPr>
        </p:nvSpPr>
        <p:spPr>
          <a:xfrm>
            <a:off x="677334" y="105438"/>
            <a:ext cx="8596668" cy="1320800"/>
          </a:xfrm>
        </p:spPr>
        <p:txBody>
          <a:bodyPr/>
          <a:lstStyle/>
          <a:p>
            <a:pPr algn="ctr"/>
            <a:r>
              <a:rPr lang="en-US" b="1" i="0" u="sng" strike="noStrike">
                <a:solidFill>
                  <a:schemeClr val="tx2"/>
                </a:solidFill>
                <a:effectLst/>
                <a:latin typeface="inherit"/>
                <a:hlinkClick r:id="rId2" tooltip="&#10;                 &#10;         &#10;         &#10;        &#10;         Government Colleges        &#10;       ">
                  <a:extLst>
                    <a:ext uri="{A12FA001-AC4F-418D-AE19-62706E023703}">
                      <ahyp:hlinkClr xmlns="" xmlns:ahyp="http://schemas.microsoft.com/office/drawing/2018/hyperlinkcolor" val="tx"/>
                    </a:ext>
                  </a:extLst>
                </a:hlinkClick>
              </a:rPr>
              <a:t>Government Colleges</a:t>
            </a:r>
            <a:endParaRPr lang="en-US" b="1" u="sng">
              <a:solidFill>
                <a:schemeClr val="tx2"/>
              </a:solidFill>
            </a:endParaRPr>
          </a:p>
        </p:txBody>
      </p:sp>
      <p:sp>
        <p:nvSpPr>
          <p:cNvPr id="3" name="Content Placeholder 2">
            <a:extLst>
              <a:ext uri="{FF2B5EF4-FFF2-40B4-BE49-F238E27FC236}">
                <a16:creationId xmlns:a16="http://schemas.microsoft.com/office/drawing/2014/main" id="{8F5AEBD7-9E19-3144-8E70-F79B81A3FEFB}"/>
              </a:ext>
            </a:extLst>
          </p:cNvPr>
          <p:cNvSpPr>
            <a:spLocks noGrp="1"/>
          </p:cNvSpPr>
          <p:nvPr>
            <p:ph idx="1"/>
          </p:nvPr>
        </p:nvSpPr>
        <p:spPr>
          <a:xfrm>
            <a:off x="677334" y="1123026"/>
            <a:ext cx="8596668" cy="3880773"/>
          </a:xfrm>
        </p:spPr>
        <p:txBody>
          <a:bodyPr>
            <a:noAutofit/>
          </a:bodyPr>
          <a:lstStyle/>
          <a:p>
            <a:r>
              <a:rPr lang="en-US" sz="1400" b="1" i="0">
                <a:solidFill>
                  <a:srgbClr val="000000"/>
                </a:solidFill>
                <a:effectLst/>
                <a:latin typeface="Arial" panose="020B0604020202020204" pitchFamily="34" charset="0"/>
              </a:rPr>
              <a:t>Dera Natung Government College</a:t>
            </a:r>
            <a:r>
              <a:rPr lang="en-US" sz="1400"/>
              <a:t/>
            </a:r>
            <a:br>
              <a:rPr lang="en-US" sz="1400"/>
            </a:br>
            <a:r>
              <a:rPr lang="en-US" sz="1400" b="0" i="0">
                <a:solidFill>
                  <a:srgbClr val="000000"/>
                </a:solidFill>
                <a:effectLst/>
                <a:latin typeface="Arial" panose="020B0604020202020204" pitchFamily="34" charset="0"/>
              </a:rPr>
              <a:t>NH-52A,Itanagar, Papam Pare, Arunachal Pradesh</a:t>
            </a:r>
            <a:r>
              <a:rPr lang="en-US" sz="1400"/>
              <a:t/>
            </a:r>
            <a:br>
              <a:rPr lang="en-US" sz="1400"/>
            </a:br>
            <a:endParaRPr lang="en-US" sz="1400"/>
          </a:p>
          <a:p>
            <a:r>
              <a:rPr lang="en-US" sz="1400" b="1" i="0">
                <a:solidFill>
                  <a:srgbClr val="000000"/>
                </a:solidFill>
                <a:effectLst/>
                <a:latin typeface="Arial" panose="020B0604020202020204" pitchFamily="34" charset="0"/>
              </a:rPr>
              <a:t>Donyi –polo Government College</a:t>
            </a:r>
            <a:r>
              <a:rPr lang="en-US" sz="1400"/>
              <a:t/>
            </a:r>
            <a:br>
              <a:rPr lang="en-US" sz="1400"/>
            </a:br>
            <a:r>
              <a:rPr lang="en-US" sz="1400" b="0" i="0">
                <a:solidFill>
                  <a:srgbClr val="000000"/>
                </a:solidFill>
                <a:effectLst/>
                <a:latin typeface="Arial" panose="020B0604020202020204" pitchFamily="34" charset="0"/>
              </a:rPr>
              <a:t>Po- Kamba(Along)</a:t>
            </a:r>
            <a:r>
              <a:rPr lang="en-US" sz="1400"/>
              <a:t/>
            </a:r>
            <a:br>
              <a:rPr lang="en-US" sz="1400"/>
            </a:br>
            <a:r>
              <a:rPr lang="en-US" sz="1400" b="0" i="0">
                <a:solidFill>
                  <a:srgbClr val="000000"/>
                </a:solidFill>
                <a:effectLst/>
                <a:latin typeface="Arial" panose="020B0604020202020204" pitchFamily="34" charset="0"/>
              </a:rPr>
              <a:t>West-Siang, Arunachal Pradesh</a:t>
            </a:r>
            <a:r>
              <a:rPr lang="en-US" sz="1400"/>
              <a:t/>
            </a:r>
            <a:br>
              <a:rPr lang="en-US" sz="1400"/>
            </a:br>
            <a:r>
              <a:rPr lang="en-US" sz="1400" b="0" i="0">
                <a:solidFill>
                  <a:srgbClr val="000000"/>
                </a:solidFill>
                <a:effectLst/>
                <a:latin typeface="Arial" panose="020B0604020202020204" pitchFamily="34" charset="0"/>
              </a:rPr>
              <a:t>O3783-222353</a:t>
            </a:r>
            <a:r>
              <a:rPr lang="en-US" sz="1400"/>
              <a:t/>
            </a:r>
            <a:br>
              <a:rPr lang="en-US" sz="1400"/>
            </a:br>
            <a:endParaRPr lang="en-US" sz="1400"/>
          </a:p>
          <a:p>
            <a:r>
              <a:rPr lang="en-US" altLang="zh-CN" sz="1400" b="1"/>
              <a:t>G</a:t>
            </a:r>
            <a:r>
              <a:rPr lang="en-US" sz="1400" b="1" i="0">
                <a:solidFill>
                  <a:srgbClr val="000000"/>
                </a:solidFill>
                <a:effectLst/>
                <a:latin typeface="Arial" panose="020B0604020202020204" pitchFamily="34" charset="0"/>
              </a:rPr>
              <a:t>overnment College, Bomdila</a:t>
            </a:r>
            <a:r>
              <a:rPr lang="en-US" sz="1400"/>
              <a:t/>
            </a:r>
            <a:br>
              <a:rPr lang="en-US" sz="1400"/>
            </a:br>
            <a:r>
              <a:rPr lang="en-US" sz="1400" b="0" i="0">
                <a:solidFill>
                  <a:srgbClr val="000000"/>
                </a:solidFill>
                <a:effectLst/>
                <a:latin typeface="Arial" panose="020B0604020202020204" pitchFamily="34" charset="0"/>
              </a:rPr>
              <a:t>Bomdila, West-Kameng, Arunachal Pradesh.</a:t>
            </a:r>
            <a:r>
              <a:rPr lang="en-US" sz="1400"/>
              <a:t/>
            </a:r>
            <a:br>
              <a:rPr lang="en-US" sz="1400"/>
            </a:br>
            <a:r>
              <a:rPr lang="en-US" sz="1400" b="0" i="0">
                <a:solidFill>
                  <a:srgbClr val="000000"/>
                </a:solidFill>
                <a:effectLst/>
                <a:latin typeface="Arial" panose="020B0604020202020204" pitchFamily="34" charset="0"/>
              </a:rPr>
              <a:t>03782-22120</a:t>
            </a:r>
            <a:r>
              <a:rPr lang="en-US" sz="1400"/>
              <a:t/>
            </a:r>
            <a:br>
              <a:rPr lang="en-US" sz="1400"/>
            </a:br>
            <a:endParaRPr lang="en-US" sz="1400"/>
          </a:p>
          <a:p>
            <a:r>
              <a:rPr lang="en-US" sz="1400" b="1" i="0">
                <a:solidFill>
                  <a:srgbClr val="000000"/>
                </a:solidFill>
                <a:effectLst/>
                <a:latin typeface="Arial" panose="020B0604020202020204" pitchFamily="34" charset="0"/>
              </a:rPr>
              <a:t>Government College, Doimukh</a:t>
            </a:r>
            <a:r>
              <a:rPr lang="en-US" sz="1400"/>
              <a:t/>
            </a:r>
            <a:br>
              <a:rPr lang="en-US" sz="1400"/>
            </a:br>
            <a:r>
              <a:rPr lang="en-US" sz="1400" b="0" i="0">
                <a:solidFill>
                  <a:srgbClr val="000000"/>
                </a:solidFill>
                <a:effectLst/>
                <a:latin typeface="Arial" panose="020B0604020202020204" pitchFamily="34" charset="0"/>
              </a:rPr>
              <a:t>Po- Doimukh, Papam Pare, Arunachal Pradesh</a:t>
            </a:r>
            <a:r>
              <a:rPr lang="en-US" sz="1400"/>
              <a:t/>
            </a:r>
            <a:br>
              <a:rPr lang="en-US" sz="1400"/>
            </a:br>
            <a:r>
              <a:rPr lang="en-US" sz="1400" b="0" i="0">
                <a:solidFill>
                  <a:srgbClr val="000000"/>
                </a:solidFill>
                <a:effectLst/>
                <a:latin typeface="Arial" panose="020B0604020202020204" pitchFamily="34" charset="0"/>
              </a:rPr>
              <a:t>0360-2277100</a:t>
            </a:r>
            <a:r>
              <a:rPr lang="en-US" sz="1400"/>
              <a:t/>
            </a:r>
            <a:br>
              <a:rPr lang="en-US" sz="1400"/>
            </a:br>
            <a:endParaRPr lang="en-US" sz="1400"/>
          </a:p>
          <a:p>
            <a:r>
              <a:rPr lang="en-US" sz="1400" b="1" i="0">
                <a:solidFill>
                  <a:srgbClr val="000000"/>
                </a:solidFill>
                <a:effectLst/>
                <a:latin typeface="Arial" panose="020B0604020202020204" pitchFamily="34" charset="0"/>
              </a:rPr>
              <a:t>Government College, Seppa</a:t>
            </a:r>
            <a:r>
              <a:rPr lang="en-US" sz="1400"/>
              <a:t/>
            </a:r>
            <a:br>
              <a:rPr lang="en-US" sz="1400"/>
            </a:br>
            <a:r>
              <a:rPr lang="en-US" sz="1400" b="0" i="0">
                <a:solidFill>
                  <a:srgbClr val="000000"/>
                </a:solidFill>
                <a:effectLst/>
                <a:latin typeface="Arial" panose="020B0604020202020204" pitchFamily="34" charset="0"/>
              </a:rPr>
              <a:t>East-kameng, Arunachal Pradesh</a:t>
            </a:r>
            <a:r>
              <a:rPr lang="en-US" sz="1400"/>
              <a:t/>
            </a:r>
            <a:br>
              <a:rPr lang="en-US" sz="1400"/>
            </a:br>
            <a:r>
              <a:rPr lang="en-US" sz="1400" b="0" i="0">
                <a:solidFill>
                  <a:srgbClr val="000000"/>
                </a:solidFill>
                <a:effectLst/>
                <a:latin typeface="Arial" panose="020B0604020202020204" pitchFamily="34" charset="0"/>
              </a:rPr>
              <a:t>03787-200359</a:t>
            </a:r>
            <a:r>
              <a:rPr lang="en-US" sz="1400"/>
              <a:t/>
            </a:r>
            <a:br>
              <a:rPr lang="en-US" sz="1400"/>
            </a:br>
            <a:endParaRPr lang="en-US" sz="1400"/>
          </a:p>
          <a:p>
            <a:r>
              <a:rPr lang="en-US" altLang="zh-CN" sz="1400" b="1" i="0">
                <a:solidFill>
                  <a:srgbClr val="000000"/>
                </a:solidFill>
                <a:effectLst/>
                <a:latin typeface="Arial" panose="020B0604020202020204" pitchFamily="34" charset="0"/>
              </a:rPr>
              <a:t>In</a:t>
            </a:r>
            <a:r>
              <a:rPr lang="en-US" sz="1400" b="1" i="0">
                <a:solidFill>
                  <a:srgbClr val="000000"/>
                </a:solidFill>
                <a:effectLst/>
                <a:latin typeface="Arial" panose="020B0604020202020204" pitchFamily="34" charset="0"/>
              </a:rPr>
              <a:t>dira Gandhi Government College</a:t>
            </a:r>
            <a:r>
              <a:rPr lang="en-US" sz="1400"/>
              <a:t/>
            </a:r>
            <a:br>
              <a:rPr lang="en-US" sz="1400"/>
            </a:br>
            <a:r>
              <a:rPr lang="en-US" sz="1400" b="0" i="0">
                <a:solidFill>
                  <a:srgbClr val="000000"/>
                </a:solidFill>
                <a:effectLst/>
                <a:latin typeface="Arial" panose="020B0604020202020204" pitchFamily="34" charset="0"/>
              </a:rPr>
              <a:t>Tezu, Lohit, Arunachal Pradesh</a:t>
            </a:r>
            <a:r>
              <a:rPr lang="en-US" sz="1400"/>
              <a:t/>
            </a:r>
            <a:br>
              <a:rPr lang="en-US" sz="1400"/>
            </a:br>
            <a:r>
              <a:rPr lang="en-US" sz="1400" b="0" i="0">
                <a:solidFill>
                  <a:srgbClr val="000000"/>
                </a:solidFill>
                <a:effectLst/>
                <a:latin typeface="Arial" panose="020B0604020202020204" pitchFamily="34" charset="0"/>
              </a:rPr>
              <a:t>03804-222329, 224093</a:t>
            </a:r>
            <a:endParaRPr lang="en-US" sz="1400"/>
          </a:p>
        </p:txBody>
      </p:sp>
    </p:spTree>
    <p:extLst>
      <p:ext uri="{BB962C8B-B14F-4D97-AF65-F5344CB8AC3E}">
        <p14:creationId xmlns:p14="http://schemas.microsoft.com/office/powerpoint/2010/main" val="3775979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C65EB9-B710-314A-9121-E0661DACAB3F}"/>
              </a:ext>
            </a:extLst>
          </p:cNvPr>
          <p:cNvSpPr>
            <a:spLocks noGrp="1"/>
          </p:cNvSpPr>
          <p:nvPr>
            <p:ph idx="1"/>
          </p:nvPr>
        </p:nvSpPr>
        <p:spPr>
          <a:xfrm>
            <a:off x="724959" y="160340"/>
            <a:ext cx="9550135" cy="3880773"/>
          </a:xfrm>
        </p:spPr>
        <p:txBody>
          <a:bodyPr>
            <a:noAutofit/>
          </a:bodyPr>
          <a:lstStyle/>
          <a:p>
            <a:r>
              <a:rPr lang="en-US" altLang="zh-CN" sz="1400" b="1" i="0">
                <a:solidFill>
                  <a:srgbClr val="000000"/>
                </a:solidFill>
                <a:effectLst/>
                <a:latin typeface="Arial" panose="020B0604020202020204" pitchFamily="34" charset="0"/>
              </a:rPr>
              <a:t>J</a:t>
            </a:r>
            <a:r>
              <a:rPr lang="en-US" sz="1400" b="1" i="0">
                <a:solidFill>
                  <a:srgbClr val="000000"/>
                </a:solidFill>
                <a:effectLst/>
                <a:latin typeface="Arial" panose="020B0604020202020204" pitchFamily="34" charset="0"/>
              </a:rPr>
              <a:t>awaharlal Nehur College</a:t>
            </a:r>
            <a:r>
              <a:rPr lang="en-US" sz="1400"/>
              <a:t/>
            </a:r>
            <a:br>
              <a:rPr lang="en-US" sz="1400"/>
            </a:br>
            <a:r>
              <a:rPr lang="en-US" sz="1400" b="0" i="0">
                <a:solidFill>
                  <a:srgbClr val="000000"/>
                </a:solidFill>
                <a:effectLst/>
                <a:latin typeface="Arial" panose="020B0604020202020204" pitchFamily="34" charset="0"/>
              </a:rPr>
              <a:t>Po-Hill Top Pasighat, East Siang, Arnachal Pradesh.</a:t>
            </a:r>
            <a:r>
              <a:rPr lang="en-US" sz="1400"/>
              <a:t/>
            </a:r>
            <a:br>
              <a:rPr lang="en-US" sz="1400"/>
            </a:br>
            <a:r>
              <a:rPr lang="en-US" sz="1400" b="0" i="0">
                <a:solidFill>
                  <a:srgbClr val="000000"/>
                </a:solidFill>
                <a:effectLst/>
                <a:latin typeface="Arial" panose="020B0604020202020204" pitchFamily="34" charset="0"/>
              </a:rPr>
              <a:t>0368-2222326</a:t>
            </a:r>
            <a:r>
              <a:rPr lang="en-US" sz="1400"/>
              <a:t/>
            </a:r>
            <a:br>
              <a:rPr lang="en-US" sz="1400"/>
            </a:br>
            <a:endParaRPr lang="en-US" sz="1400"/>
          </a:p>
          <a:p>
            <a:r>
              <a:rPr lang="en-US" sz="1400" b="1" i="0">
                <a:solidFill>
                  <a:srgbClr val="000000"/>
                </a:solidFill>
                <a:effectLst/>
                <a:latin typeface="Arial" panose="020B0604020202020204" pitchFamily="34" charset="0"/>
              </a:rPr>
              <a:t>National Institute of Technology</a:t>
            </a:r>
            <a:r>
              <a:rPr lang="en-US" sz="1400" b="0" i="0">
                <a:solidFill>
                  <a:srgbClr val="000000"/>
                </a:solidFill>
                <a:effectLst/>
                <a:latin typeface="Arial" panose="020B0604020202020204" pitchFamily="34" charset="0"/>
              </a:rPr>
              <a:t>(NIT)</a:t>
            </a:r>
            <a:r>
              <a:rPr lang="en-US" sz="1400"/>
              <a:t/>
            </a:r>
            <a:br>
              <a:rPr lang="en-US" sz="1400"/>
            </a:br>
            <a:r>
              <a:rPr lang="en-US" sz="1400" b="0" i="0">
                <a:solidFill>
                  <a:srgbClr val="000000"/>
                </a:solidFill>
                <a:effectLst/>
                <a:latin typeface="Arial" panose="020B0604020202020204" pitchFamily="34" charset="0"/>
              </a:rPr>
              <a:t>PO-Yupia, Papam Pare, Arunachal Pradesh</a:t>
            </a:r>
            <a:r>
              <a:rPr lang="en-US" sz="1400"/>
              <a:t/>
            </a:r>
            <a:br>
              <a:rPr lang="en-US" sz="1400"/>
            </a:br>
            <a:r>
              <a:rPr lang="en-US" sz="1400" b="0" i="0">
                <a:solidFill>
                  <a:srgbClr val="000000"/>
                </a:solidFill>
                <a:effectLst/>
                <a:latin typeface="Arial" panose="020B0604020202020204" pitchFamily="34" charset="0"/>
              </a:rPr>
              <a:t>0360-2284801, 2001581, 2001582</a:t>
            </a:r>
            <a:r>
              <a:rPr lang="en-US" sz="1400"/>
              <a:t/>
            </a:r>
            <a:br>
              <a:rPr lang="en-US" sz="1400"/>
            </a:br>
            <a:endParaRPr lang="en-US" sz="1400"/>
          </a:p>
          <a:p>
            <a:r>
              <a:rPr lang="en-US" sz="1400" b="1" i="0">
                <a:solidFill>
                  <a:srgbClr val="000000"/>
                </a:solidFill>
                <a:effectLst/>
                <a:latin typeface="Arial" panose="020B0604020202020204" pitchFamily="34" charset="0"/>
              </a:rPr>
              <a:t>National Research Centre on Yak</a:t>
            </a:r>
            <a:r>
              <a:rPr lang="en-US" sz="1400"/>
              <a:t/>
            </a:r>
            <a:br>
              <a:rPr lang="en-US" sz="1400"/>
            </a:br>
            <a:r>
              <a:rPr lang="en-US" sz="1400" b="0" i="0">
                <a:solidFill>
                  <a:srgbClr val="000000"/>
                </a:solidFill>
                <a:effectLst/>
                <a:latin typeface="Arial" panose="020B0604020202020204" pitchFamily="34" charset="0"/>
              </a:rPr>
              <a:t>Dirang, West Kameng, Arunachal Pradesh</a:t>
            </a:r>
            <a:r>
              <a:rPr lang="en-US" sz="1400"/>
              <a:t/>
            </a:r>
            <a:br>
              <a:rPr lang="en-US" sz="1400"/>
            </a:br>
            <a:r>
              <a:rPr lang="en-US" sz="1400" b="0" i="0">
                <a:solidFill>
                  <a:srgbClr val="000000"/>
                </a:solidFill>
                <a:effectLst/>
                <a:latin typeface="Arial" panose="020B0604020202020204" pitchFamily="34" charset="0"/>
              </a:rPr>
              <a:t>03780-242218, 242220, 242387, 242388</a:t>
            </a:r>
            <a:r>
              <a:rPr lang="en-US" sz="1400"/>
              <a:t/>
            </a:r>
            <a:br>
              <a:rPr lang="en-US" sz="1400"/>
            </a:br>
            <a:endParaRPr lang="en-US" sz="1400"/>
          </a:p>
          <a:p>
            <a:r>
              <a:rPr lang="en-US" sz="1400" b="1" i="0">
                <a:solidFill>
                  <a:srgbClr val="000000"/>
                </a:solidFill>
                <a:effectLst/>
                <a:latin typeface="Arial" panose="020B0604020202020204" pitchFamily="34" charset="0"/>
              </a:rPr>
              <a:t>North Eastern Regional Institute of Science and Technology</a:t>
            </a:r>
            <a:br>
              <a:rPr lang="en-US" sz="1400" b="1" i="0">
                <a:solidFill>
                  <a:srgbClr val="000000"/>
                </a:solidFill>
                <a:effectLst/>
                <a:latin typeface="Arial" panose="020B0604020202020204" pitchFamily="34" charset="0"/>
              </a:rPr>
            </a:br>
            <a:r>
              <a:rPr lang="en-US" sz="1400" b="1" i="0">
                <a:solidFill>
                  <a:srgbClr val="000000"/>
                </a:solidFill>
                <a:effectLst/>
                <a:latin typeface="Arial" panose="020B0604020202020204" pitchFamily="34" charset="0"/>
              </a:rPr>
              <a:t>Nirjuli, Itanagar, Arunachal Pradesh</a:t>
            </a:r>
            <a:br>
              <a:rPr lang="en-US" sz="1400" b="1" i="0">
                <a:solidFill>
                  <a:srgbClr val="000000"/>
                </a:solidFill>
                <a:effectLst/>
                <a:latin typeface="Arial" panose="020B0604020202020204" pitchFamily="34" charset="0"/>
              </a:rPr>
            </a:br>
            <a:r>
              <a:rPr lang="en-US" sz="1400" b="1" i="0">
                <a:solidFill>
                  <a:srgbClr val="000000"/>
                </a:solidFill>
                <a:effectLst/>
                <a:latin typeface="Arial" panose="020B0604020202020204" pitchFamily="34" charset="0"/>
              </a:rPr>
              <a:t>0360-2257401, 2257402</a:t>
            </a:r>
            <a:br>
              <a:rPr lang="en-US" sz="1400" b="1" i="0">
                <a:solidFill>
                  <a:srgbClr val="000000"/>
                </a:solidFill>
                <a:effectLst/>
                <a:latin typeface="Arial" panose="020B0604020202020204" pitchFamily="34" charset="0"/>
              </a:rPr>
            </a:br>
            <a:endParaRPr lang="en-US" sz="1400" b="1" i="0">
              <a:solidFill>
                <a:srgbClr val="000000"/>
              </a:solidFill>
              <a:effectLst/>
              <a:latin typeface="Arial" panose="020B0604020202020204" pitchFamily="34" charset="0"/>
            </a:endParaRPr>
          </a:p>
          <a:p>
            <a:r>
              <a:rPr lang="en-US" sz="1400" b="1" i="0">
                <a:solidFill>
                  <a:srgbClr val="000000"/>
                </a:solidFill>
                <a:effectLst/>
                <a:latin typeface="Arial" panose="020B0604020202020204" pitchFamily="34" charset="0"/>
              </a:rPr>
              <a:t>Rajiv Gandhi University</a:t>
            </a:r>
            <a:br>
              <a:rPr lang="en-US" sz="1400" b="1" i="0">
                <a:solidFill>
                  <a:srgbClr val="000000"/>
                </a:solidFill>
                <a:effectLst/>
                <a:latin typeface="Arial" panose="020B0604020202020204" pitchFamily="34" charset="0"/>
              </a:rPr>
            </a:br>
            <a:r>
              <a:rPr lang="en-US" sz="1400" b="1" i="0">
                <a:solidFill>
                  <a:srgbClr val="000000"/>
                </a:solidFill>
                <a:effectLst/>
                <a:latin typeface="Arial" panose="020B0604020202020204" pitchFamily="34" charset="0"/>
              </a:rPr>
              <a:t>Rono Hills, Doimukh, Papam Pare, Arunachal Pradesh.</a:t>
            </a:r>
            <a:br>
              <a:rPr lang="en-US" sz="1400" b="1" i="0">
                <a:solidFill>
                  <a:srgbClr val="000000"/>
                </a:solidFill>
                <a:effectLst/>
                <a:latin typeface="Arial" panose="020B0604020202020204" pitchFamily="34" charset="0"/>
              </a:rPr>
            </a:br>
            <a:r>
              <a:rPr lang="en-US" sz="1400" b="1" i="0">
                <a:solidFill>
                  <a:srgbClr val="000000"/>
                </a:solidFill>
                <a:effectLst/>
                <a:latin typeface="Arial" panose="020B0604020202020204" pitchFamily="34" charset="0"/>
              </a:rPr>
              <a:t>0360- 2277253, 2277569</a:t>
            </a:r>
            <a:br>
              <a:rPr lang="en-US" sz="1400" b="1" i="0">
                <a:solidFill>
                  <a:srgbClr val="000000"/>
                </a:solidFill>
                <a:effectLst/>
                <a:latin typeface="Arial" panose="020B0604020202020204" pitchFamily="34" charset="0"/>
              </a:rPr>
            </a:br>
            <a:endParaRPr lang="en-US" sz="1400" b="1" i="0">
              <a:solidFill>
                <a:srgbClr val="000000"/>
              </a:solidFill>
              <a:effectLst/>
              <a:latin typeface="Arial" panose="020B0604020202020204" pitchFamily="34" charset="0"/>
            </a:endParaRPr>
          </a:p>
          <a:p>
            <a:r>
              <a:rPr lang="en-US" sz="1400" b="1" i="0">
                <a:solidFill>
                  <a:srgbClr val="000000"/>
                </a:solidFill>
                <a:effectLst/>
                <a:latin typeface="Arial" panose="020B0604020202020204" pitchFamily="34" charset="0"/>
              </a:rPr>
              <a:t>Rang Frah Government College.</a:t>
            </a:r>
            <a:br>
              <a:rPr lang="en-US" sz="1400" b="1" i="0">
                <a:solidFill>
                  <a:srgbClr val="000000"/>
                </a:solidFill>
                <a:effectLst/>
                <a:latin typeface="Arial" panose="020B0604020202020204" pitchFamily="34" charset="0"/>
              </a:rPr>
            </a:br>
            <a:r>
              <a:rPr lang="en-US" sz="1400" b="1" i="0">
                <a:solidFill>
                  <a:srgbClr val="000000"/>
                </a:solidFill>
                <a:effectLst/>
                <a:latin typeface="Arial" panose="020B0604020202020204" pitchFamily="34" charset="0"/>
              </a:rPr>
              <a:t>Changlang, Arunachal Pradesh.</a:t>
            </a:r>
            <a:br>
              <a:rPr lang="en-US" sz="1400" b="1" i="0">
                <a:solidFill>
                  <a:srgbClr val="000000"/>
                </a:solidFill>
                <a:effectLst/>
                <a:latin typeface="Arial" panose="020B0604020202020204" pitchFamily="34" charset="0"/>
              </a:rPr>
            </a:br>
            <a:r>
              <a:rPr lang="en-US" sz="1400" b="1" i="0">
                <a:solidFill>
                  <a:srgbClr val="000000"/>
                </a:solidFill>
                <a:effectLst/>
                <a:latin typeface="Arial" panose="020B0604020202020204" pitchFamily="34" charset="0"/>
              </a:rPr>
              <a:t>03808- 222937.</a:t>
            </a:r>
            <a:br>
              <a:rPr lang="en-US" sz="1400" b="1" i="0">
                <a:solidFill>
                  <a:srgbClr val="000000"/>
                </a:solidFill>
                <a:effectLst/>
                <a:latin typeface="Arial" panose="020B0604020202020204" pitchFamily="34" charset="0"/>
              </a:rPr>
            </a:br>
            <a:endParaRPr lang="en-US" sz="1400" b="1" i="0">
              <a:solidFill>
                <a:srgbClr val="000000"/>
              </a:solidFill>
              <a:effectLst/>
              <a:latin typeface="Arial" panose="020B0604020202020204" pitchFamily="34" charset="0"/>
            </a:endParaRPr>
          </a:p>
          <a:p>
            <a:r>
              <a:rPr lang="en-US" sz="1400" b="1" i="0">
                <a:solidFill>
                  <a:srgbClr val="000000"/>
                </a:solidFill>
                <a:effectLst/>
                <a:latin typeface="Arial" panose="020B0604020202020204" pitchFamily="34" charset="0"/>
              </a:rPr>
              <a:t>Wangcha Rajkumar Government College</a:t>
            </a:r>
            <a:br>
              <a:rPr lang="en-US" sz="1400" b="1" i="0">
                <a:solidFill>
                  <a:srgbClr val="000000"/>
                </a:solidFill>
                <a:effectLst/>
                <a:latin typeface="Arial" panose="020B0604020202020204" pitchFamily="34" charset="0"/>
              </a:rPr>
            </a:br>
            <a:r>
              <a:rPr lang="en-US" sz="1400" b="1" i="0">
                <a:solidFill>
                  <a:srgbClr val="000000"/>
                </a:solidFill>
                <a:effectLst/>
                <a:latin typeface="Arial" panose="020B0604020202020204" pitchFamily="34" charset="0"/>
              </a:rPr>
              <a:t>Deomail, Tirap, Arunachal Pradesh</a:t>
            </a:r>
            <a:br>
              <a:rPr lang="en-US" sz="1400" b="1" i="0">
                <a:solidFill>
                  <a:srgbClr val="000000"/>
                </a:solidFill>
                <a:effectLst/>
                <a:latin typeface="Arial" panose="020B0604020202020204" pitchFamily="34" charset="0"/>
              </a:rPr>
            </a:br>
            <a:r>
              <a:rPr lang="en-US" sz="1400" b="1" i="0">
                <a:solidFill>
                  <a:srgbClr val="000000"/>
                </a:solidFill>
                <a:effectLst/>
                <a:latin typeface="Arial" panose="020B0604020202020204" pitchFamily="34" charset="0"/>
              </a:rPr>
              <a:t>03786-255219</a:t>
            </a:r>
            <a:endParaRPr lang="en-US" sz="1400"/>
          </a:p>
        </p:txBody>
      </p:sp>
    </p:spTree>
    <p:extLst>
      <p:ext uri="{BB962C8B-B14F-4D97-AF65-F5344CB8AC3E}">
        <p14:creationId xmlns:p14="http://schemas.microsoft.com/office/powerpoint/2010/main" val="3100441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08F9E-E1CC-AC48-A4DD-A5DC90C974F8}"/>
              </a:ext>
            </a:extLst>
          </p:cNvPr>
          <p:cNvSpPr>
            <a:spLocks noGrp="1"/>
          </p:cNvSpPr>
          <p:nvPr>
            <p:ph type="title"/>
          </p:nvPr>
        </p:nvSpPr>
        <p:spPr>
          <a:xfrm>
            <a:off x="748772" y="2538412"/>
            <a:ext cx="8596668" cy="1320800"/>
          </a:xfrm>
        </p:spPr>
        <p:txBody>
          <a:bodyPr>
            <a:normAutofit/>
          </a:bodyPr>
          <a:lstStyle/>
          <a:p>
            <a:pPr algn="ctr"/>
            <a:r>
              <a:rPr lang="en-US" altLang="zh-CN" sz="4800" dirty="0">
                <a:solidFill>
                  <a:schemeClr val="tx2"/>
                </a:solidFill>
                <a:latin typeface="Arial Rounded MT Bold" panose="02000000000000000000" pitchFamily="2" charset="0"/>
                <a:ea typeface="Arial Rounded MT Bold" panose="02000000000000000000" pitchFamily="2" charset="0"/>
              </a:rPr>
              <a:t>Thank you </a:t>
            </a:r>
            <a:endParaRPr lang="en-US" sz="4800" dirty="0">
              <a:solidFill>
                <a:schemeClr val="tx2"/>
              </a:solidFill>
              <a:latin typeface="Arial Rounded MT Bold" panose="02000000000000000000" pitchFamily="2" charset="0"/>
              <a:ea typeface="Arial Rounded MT Bold" panose="02000000000000000000" pitchFamily="2" charset="0"/>
            </a:endParaRPr>
          </a:p>
        </p:txBody>
      </p:sp>
    </p:spTree>
    <p:extLst>
      <p:ext uri="{BB962C8B-B14F-4D97-AF65-F5344CB8AC3E}">
        <p14:creationId xmlns:p14="http://schemas.microsoft.com/office/powerpoint/2010/main" val="1580966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5C737-F42F-6045-9C75-548EC3503AFC}"/>
              </a:ext>
            </a:extLst>
          </p:cNvPr>
          <p:cNvSpPr>
            <a:spLocks noGrp="1"/>
          </p:cNvSpPr>
          <p:nvPr>
            <p:ph type="title"/>
          </p:nvPr>
        </p:nvSpPr>
        <p:spPr>
          <a:xfrm>
            <a:off x="667502" y="196645"/>
            <a:ext cx="8596668" cy="1320800"/>
          </a:xfrm>
        </p:spPr>
        <p:txBody>
          <a:bodyPr>
            <a:normAutofit/>
          </a:bodyPr>
          <a:lstStyle/>
          <a:p>
            <a:pPr algn="ctr"/>
            <a:r>
              <a:rPr lang="en-US" altLang="zh-CN" sz="4000" b="1" dirty="0">
                <a:solidFill>
                  <a:schemeClr val="tx2"/>
                </a:solidFill>
              </a:rPr>
              <a:t>Rising Sun </a:t>
            </a:r>
            <a:endParaRPr lang="en-US" sz="4000" b="1" dirty="0">
              <a:solidFill>
                <a:schemeClr val="tx2"/>
              </a:solidFill>
            </a:endParaRPr>
          </a:p>
        </p:txBody>
      </p:sp>
      <p:pic>
        <p:nvPicPr>
          <p:cNvPr id="5" name="Picture 5">
            <a:extLst>
              <a:ext uri="{FF2B5EF4-FFF2-40B4-BE49-F238E27FC236}">
                <a16:creationId xmlns:a16="http://schemas.microsoft.com/office/drawing/2014/main" id="{D36EB9AB-8C52-164B-BC0A-F470CB7DC57B}"/>
              </a:ext>
            </a:extLst>
          </p:cNvPr>
          <p:cNvPicPr>
            <a:picLocks noGrp="1" noChangeAspect="1"/>
          </p:cNvPicPr>
          <p:nvPr>
            <p:ph sz="half" idx="1"/>
          </p:nvPr>
        </p:nvPicPr>
        <p:blipFill>
          <a:blip r:embed="rId2"/>
          <a:stretch>
            <a:fillRect/>
          </a:stretch>
        </p:blipFill>
        <p:spPr>
          <a:xfrm>
            <a:off x="6290736" y="1317601"/>
            <a:ext cx="3868169" cy="2688124"/>
          </a:xfrm>
        </p:spPr>
      </p:pic>
      <p:sp>
        <p:nvSpPr>
          <p:cNvPr id="4" name="Content Placeholder 3">
            <a:extLst>
              <a:ext uri="{FF2B5EF4-FFF2-40B4-BE49-F238E27FC236}">
                <a16:creationId xmlns:a16="http://schemas.microsoft.com/office/drawing/2014/main" id="{5C5C9514-C3C1-4A4A-9095-EBDA299D3643}"/>
              </a:ext>
            </a:extLst>
          </p:cNvPr>
          <p:cNvSpPr>
            <a:spLocks noGrp="1"/>
          </p:cNvSpPr>
          <p:nvPr>
            <p:ph sz="half" idx="2"/>
          </p:nvPr>
        </p:nvSpPr>
        <p:spPr>
          <a:xfrm>
            <a:off x="232219" y="1179871"/>
            <a:ext cx="5912941" cy="5506064"/>
          </a:xfrm>
        </p:spPr>
        <p:txBody>
          <a:bodyPr>
            <a:normAutofit lnSpcReduction="10000"/>
          </a:bodyPr>
          <a:lstStyle/>
          <a:p>
            <a:r>
              <a:rPr lang="en-US" altLang="zh-CN" sz="2800" dirty="0"/>
              <a:t>When the sun first strikes India, it shines upon Arunachal’s wild jungles and tribal communities. Arunachal,  means “land of rising sun”. Arunachal Pradesh is a sprawling mountainous territory, a land of mighty rocks and luxuriant forests, gentle streams and ragging torrents, presents a breath-taking spectacle of nature in all her glory, raw and </a:t>
            </a:r>
            <a:r>
              <a:rPr lang="en-US" altLang="zh-CN" sz="2800" dirty="0" err="1"/>
              <a:t>unspoilt</a:t>
            </a:r>
            <a:r>
              <a:rPr lang="en-US" altLang="zh-CN" sz="2800" dirty="0"/>
              <a:t> and untamed in wild profusion of flora and fauna, customs, language and dress.</a:t>
            </a:r>
          </a:p>
          <a:p>
            <a:pPr marL="0" indent="0">
              <a:buNone/>
            </a:pPr>
            <a:endParaRPr lang="en-US" dirty="0"/>
          </a:p>
        </p:txBody>
      </p:sp>
    </p:spTree>
    <p:extLst>
      <p:ext uri="{BB962C8B-B14F-4D97-AF65-F5344CB8AC3E}">
        <p14:creationId xmlns:p14="http://schemas.microsoft.com/office/powerpoint/2010/main" val="2079429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3DD8E-6894-704D-AAF8-1559E44B4321}"/>
              </a:ext>
            </a:extLst>
          </p:cNvPr>
          <p:cNvSpPr>
            <a:spLocks noGrp="1"/>
          </p:cNvSpPr>
          <p:nvPr>
            <p:ph type="title"/>
          </p:nvPr>
        </p:nvSpPr>
        <p:spPr>
          <a:xfrm>
            <a:off x="677334" y="137652"/>
            <a:ext cx="8596668" cy="668593"/>
          </a:xfrm>
        </p:spPr>
        <p:txBody>
          <a:bodyPr/>
          <a:lstStyle/>
          <a:p>
            <a:pPr algn="ctr"/>
            <a:r>
              <a:rPr lang="en-US" dirty="0" smtClean="0">
                <a:solidFill>
                  <a:schemeClr val="tx2"/>
                </a:solidFill>
              </a:rPr>
              <a:t>Mountains &amp; </a:t>
            </a:r>
            <a:r>
              <a:rPr lang="en-US" dirty="0" err="1" smtClean="0">
                <a:solidFill>
                  <a:schemeClr val="tx2"/>
                </a:solidFill>
              </a:rPr>
              <a:t>Vallys</a:t>
            </a:r>
            <a:endParaRPr lang="en-US" dirty="0">
              <a:solidFill>
                <a:schemeClr val="tx2"/>
              </a:solidFill>
            </a:endParaRPr>
          </a:p>
        </p:txBody>
      </p:sp>
      <p:sp>
        <p:nvSpPr>
          <p:cNvPr id="3" name="Content Placeholder 2">
            <a:extLst>
              <a:ext uri="{FF2B5EF4-FFF2-40B4-BE49-F238E27FC236}">
                <a16:creationId xmlns:a16="http://schemas.microsoft.com/office/drawing/2014/main" id="{139D6E9C-0B7F-4D40-A2BC-EBF9CB9CE569}"/>
              </a:ext>
            </a:extLst>
          </p:cNvPr>
          <p:cNvSpPr>
            <a:spLocks noGrp="1"/>
          </p:cNvSpPr>
          <p:nvPr>
            <p:ph sz="half" idx="1"/>
          </p:nvPr>
        </p:nvSpPr>
        <p:spPr>
          <a:xfrm>
            <a:off x="352870" y="725079"/>
            <a:ext cx="6991827" cy="4447380"/>
          </a:xfrm>
        </p:spPr>
        <p:txBody>
          <a:bodyPr>
            <a:noAutofit/>
          </a:bodyPr>
          <a:lstStyle/>
          <a:p>
            <a:r>
              <a:rPr lang="en-US" altLang="zh-CN" sz="2000" dirty="0"/>
              <a:t>It is a land of lush green forests, deep river valleys and beautiful plateaus. The land is mostly mountainous with Himalayan ranges along the northern borders </a:t>
            </a:r>
            <a:r>
              <a:rPr lang="en-US" altLang="zh-CN" sz="2000" dirty="0" err="1"/>
              <a:t>criss-crossed</a:t>
            </a:r>
            <a:r>
              <a:rPr lang="en-US" altLang="zh-CN" sz="2000" dirty="0"/>
              <a:t> with mountain ranges running north-south. These divide the state into five river valleys: the </a:t>
            </a:r>
            <a:r>
              <a:rPr lang="en-US" altLang="zh-CN" sz="2000" dirty="0" err="1"/>
              <a:t>Kameng</a:t>
            </a:r>
            <a:r>
              <a:rPr lang="en-US" altLang="zh-CN" sz="2000" dirty="0"/>
              <a:t>, the </a:t>
            </a:r>
            <a:r>
              <a:rPr lang="en-US" altLang="zh-CN" sz="2000" dirty="0" err="1"/>
              <a:t>Subansiri</a:t>
            </a:r>
            <a:r>
              <a:rPr lang="en-US" altLang="zh-CN" sz="2000" dirty="0"/>
              <a:t>, the Siang, the </a:t>
            </a:r>
            <a:r>
              <a:rPr lang="en-US" altLang="zh-CN" sz="2000" dirty="0" err="1"/>
              <a:t>Lohit</a:t>
            </a:r>
            <a:r>
              <a:rPr lang="en-US" altLang="zh-CN" sz="2000" dirty="0"/>
              <a:t> and the </a:t>
            </a:r>
            <a:r>
              <a:rPr lang="en-US" altLang="zh-CN" sz="2000" dirty="0" err="1"/>
              <a:t>Tirap</a:t>
            </a:r>
            <a:r>
              <a:rPr lang="en-US" altLang="zh-CN" sz="2000" dirty="0"/>
              <a:t>. All these rivers are fed by snows from the Himalayas and countless rivers and rivulets except </a:t>
            </a:r>
            <a:r>
              <a:rPr lang="en-US" altLang="zh-CN" sz="2000" dirty="0" err="1"/>
              <a:t>Tirap</a:t>
            </a:r>
            <a:r>
              <a:rPr lang="en-US" altLang="zh-CN" sz="2000" dirty="0"/>
              <a:t> which is fed by </a:t>
            </a:r>
            <a:r>
              <a:rPr lang="en-US" altLang="zh-CN" sz="2000" dirty="0" err="1"/>
              <a:t>Patkai</a:t>
            </a:r>
            <a:r>
              <a:rPr lang="en-US" altLang="zh-CN" sz="2000" dirty="0"/>
              <a:t> </a:t>
            </a:r>
            <a:r>
              <a:rPr lang="en-US" altLang="zh-CN" sz="2000" dirty="0" err="1"/>
              <a:t>Range.The</a:t>
            </a:r>
            <a:r>
              <a:rPr lang="en-US" altLang="zh-CN" sz="2000" dirty="0"/>
              <a:t> mightiest of these river is Siang, called </a:t>
            </a:r>
            <a:r>
              <a:rPr lang="en-US" altLang="zh-CN" sz="2000" dirty="0" err="1"/>
              <a:t>Tsangpo</a:t>
            </a:r>
            <a:r>
              <a:rPr lang="en-US" altLang="zh-CN" sz="2000" dirty="0"/>
              <a:t> in Tibet, which becomes Brahmaputra after it is joined by the </a:t>
            </a:r>
            <a:r>
              <a:rPr lang="en-US" altLang="zh-CN" sz="2000" dirty="0" err="1"/>
              <a:t>Dibang</a:t>
            </a:r>
            <a:r>
              <a:rPr lang="en-US" altLang="zh-CN" sz="2000" dirty="0"/>
              <a:t> and the </a:t>
            </a:r>
            <a:r>
              <a:rPr lang="en-US" altLang="zh-CN" sz="2000" dirty="0" err="1"/>
              <a:t>Lohit</a:t>
            </a:r>
            <a:r>
              <a:rPr lang="en-US" altLang="zh-CN" sz="2000" dirty="0"/>
              <a:t> in the plains of Assam.
High mountains and dense forests have prevented intercommunication between tribes living in different river valleys. The geographical isolation thus imposed has led different tribes to evolve their own dialects and grow with their distinct identities. Nature has endowed the Arunachal people with a deep sense of beauty which finds delightful expression in their songs, dances and crafts.</a:t>
            </a:r>
            <a:endParaRPr lang="en-US" sz="2000" dirty="0"/>
          </a:p>
        </p:txBody>
      </p:sp>
      <p:pic>
        <p:nvPicPr>
          <p:cNvPr id="5" name="Picture 5">
            <a:extLst>
              <a:ext uri="{FF2B5EF4-FFF2-40B4-BE49-F238E27FC236}">
                <a16:creationId xmlns:a16="http://schemas.microsoft.com/office/drawing/2014/main" id="{0459BE04-854F-E344-95AC-5E95214E36BF}"/>
              </a:ext>
            </a:extLst>
          </p:cNvPr>
          <p:cNvPicPr>
            <a:picLocks noGrp="1" noChangeAspect="1"/>
          </p:cNvPicPr>
          <p:nvPr>
            <p:ph sz="half" idx="2"/>
          </p:nvPr>
        </p:nvPicPr>
        <p:blipFill>
          <a:blip r:embed="rId2"/>
          <a:stretch>
            <a:fillRect/>
          </a:stretch>
        </p:blipFill>
        <p:spPr>
          <a:xfrm>
            <a:off x="7157803" y="806245"/>
            <a:ext cx="3629633" cy="3881437"/>
          </a:xfrm>
        </p:spPr>
      </p:pic>
    </p:spTree>
    <p:extLst>
      <p:ext uri="{BB962C8B-B14F-4D97-AF65-F5344CB8AC3E}">
        <p14:creationId xmlns:p14="http://schemas.microsoft.com/office/powerpoint/2010/main" val="3128275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6461E-6178-EC44-A6B0-ECB5C3D360E9}"/>
              </a:ext>
            </a:extLst>
          </p:cNvPr>
          <p:cNvSpPr>
            <a:spLocks noGrp="1"/>
          </p:cNvSpPr>
          <p:nvPr>
            <p:ph type="title"/>
          </p:nvPr>
        </p:nvSpPr>
        <p:spPr>
          <a:xfrm>
            <a:off x="711681" y="178569"/>
            <a:ext cx="8596668" cy="755496"/>
          </a:xfrm>
        </p:spPr>
        <p:txBody>
          <a:bodyPr/>
          <a:lstStyle/>
          <a:p>
            <a:pPr algn="ctr"/>
            <a:r>
              <a:rPr lang="en-US" altLang="zh-CN" b="1" u="sng">
                <a:solidFill>
                  <a:schemeClr val="tx2"/>
                </a:solidFill>
              </a:rPr>
              <a:t>Tribal</a:t>
            </a:r>
            <a:endParaRPr lang="en-US" b="1" u="sng">
              <a:solidFill>
                <a:schemeClr val="tx2"/>
              </a:solidFill>
            </a:endParaRPr>
          </a:p>
        </p:txBody>
      </p:sp>
      <p:sp>
        <p:nvSpPr>
          <p:cNvPr id="3" name="Content Placeholder 2">
            <a:extLst>
              <a:ext uri="{FF2B5EF4-FFF2-40B4-BE49-F238E27FC236}">
                <a16:creationId xmlns:a16="http://schemas.microsoft.com/office/drawing/2014/main" id="{16E1A58B-840E-0143-8F73-94006E35773B}"/>
              </a:ext>
            </a:extLst>
          </p:cNvPr>
          <p:cNvSpPr>
            <a:spLocks noGrp="1"/>
          </p:cNvSpPr>
          <p:nvPr>
            <p:ph sz="half" idx="1"/>
          </p:nvPr>
        </p:nvSpPr>
        <p:spPr>
          <a:xfrm>
            <a:off x="265541" y="829905"/>
            <a:ext cx="4945556" cy="4845511"/>
          </a:xfrm>
        </p:spPr>
        <p:txBody>
          <a:bodyPr>
            <a:noAutofit/>
          </a:bodyPr>
          <a:lstStyle/>
          <a:p>
            <a:r>
              <a:rPr lang="en-US" altLang="zh-CN" sz="2000" dirty="0"/>
              <a:t>The origins of the tribes that are currently living in Arunachal Pradesh remain shrouded in mystery.</a:t>
            </a:r>
            <a:r>
              <a:rPr lang="zh-CN" altLang="en-US" sz="2000" dirty="0"/>
              <a:t> </a:t>
            </a:r>
            <a:r>
              <a:rPr lang="en-US" altLang="zh-CN" sz="2000" dirty="0"/>
              <a:t>It is widely believed that the tribes who inhabit this land now, came from Burma (present day Myanmar) and Tibet, where Mongoloid tribal groups with similar cultures still live.
Over the course of these migrations, several inter-tribal feuds occurred, which resulted in the groups scattering across the region.
</a:t>
            </a:r>
            <a:r>
              <a:rPr lang="en-US" altLang="zh-CN" sz="2000" dirty="0" smtClean="0"/>
              <a:t>Every </a:t>
            </a:r>
            <a:r>
              <a:rPr lang="en-US" altLang="zh-CN" sz="2000" dirty="0"/>
              <a:t>tribe knows its territories and the rivers that come under them and which particular clan alone has hunting or fishing rights over that area. In order to maintain a distinct identity, each tribe used tattoos, headgears or nose plugs.</a:t>
            </a:r>
            <a:endParaRPr lang="en-US" sz="2000" dirty="0"/>
          </a:p>
        </p:txBody>
      </p:sp>
      <p:pic>
        <p:nvPicPr>
          <p:cNvPr id="5" name="Picture 5">
            <a:extLst>
              <a:ext uri="{FF2B5EF4-FFF2-40B4-BE49-F238E27FC236}">
                <a16:creationId xmlns:a16="http://schemas.microsoft.com/office/drawing/2014/main" id="{0F75B86F-4F71-4741-B9E3-5F2DFDECC128}"/>
              </a:ext>
            </a:extLst>
          </p:cNvPr>
          <p:cNvPicPr>
            <a:picLocks noGrp="1" noChangeAspect="1"/>
          </p:cNvPicPr>
          <p:nvPr>
            <p:ph sz="half" idx="2"/>
          </p:nvPr>
        </p:nvPicPr>
        <p:blipFill>
          <a:blip r:embed="rId2"/>
          <a:stretch>
            <a:fillRect/>
          </a:stretch>
        </p:blipFill>
        <p:spPr>
          <a:xfrm>
            <a:off x="5336212" y="1276428"/>
            <a:ext cx="4184650" cy="2379506"/>
          </a:xfrm>
        </p:spPr>
      </p:pic>
      <p:pic>
        <p:nvPicPr>
          <p:cNvPr id="6" name="Picture 6">
            <a:extLst>
              <a:ext uri="{FF2B5EF4-FFF2-40B4-BE49-F238E27FC236}">
                <a16:creationId xmlns:a16="http://schemas.microsoft.com/office/drawing/2014/main" id="{1386DB26-1061-B748-97CF-DD1F46413F7A}"/>
              </a:ext>
            </a:extLst>
          </p:cNvPr>
          <p:cNvPicPr>
            <a:picLocks noChangeAspect="1"/>
          </p:cNvPicPr>
          <p:nvPr/>
        </p:nvPicPr>
        <p:blipFill>
          <a:blip r:embed="rId3"/>
          <a:stretch>
            <a:fillRect/>
          </a:stretch>
        </p:blipFill>
        <p:spPr>
          <a:xfrm>
            <a:off x="5336827" y="3901589"/>
            <a:ext cx="4184035" cy="2184325"/>
          </a:xfrm>
          <a:prstGeom prst="rect">
            <a:avLst/>
          </a:prstGeom>
        </p:spPr>
      </p:pic>
    </p:spTree>
    <p:extLst>
      <p:ext uri="{BB962C8B-B14F-4D97-AF65-F5344CB8AC3E}">
        <p14:creationId xmlns:p14="http://schemas.microsoft.com/office/powerpoint/2010/main" val="4186117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9D6AD-60DA-F643-9B41-A2A4C00B7F1F}"/>
              </a:ext>
            </a:extLst>
          </p:cNvPr>
          <p:cNvSpPr>
            <a:spLocks noGrp="1"/>
          </p:cNvSpPr>
          <p:nvPr>
            <p:ph type="title"/>
          </p:nvPr>
        </p:nvSpPr>
        <p:spPr/>
        <p:txBody>
          <a:bodyPr/>
          <a:lstStyle/>
          <a:p>
            <a:pPr algn="ctr"/>
            <a:r>
              <a:rPr lang="en-US" altLang="zh-CN"/>
              <a:t>Districts  of Arunachal Pradesh </a:t>
            </a:r>
            <a:endParaRPr lang="en-US"/>
          </a:p>
        </p:txBody>
      </p:sp>
      <p:pic>
        <p:nvPicPr>
          <p:cNvPr id="4" name="Picture 4">
            <a:extLst>
              <a:ext uri="{FF2B5EF4-FFF2-40B4-BE49-F238E27FC236}">
                <a16:creationId xmlns:a16="http://schemas.microsoft.com/office/drawing/2014/main" id="{A0C641C3-6F4B-744B-8D23-1D7F86A2199D}"/>
              </a:ext>
            </a:extLst>
          </p:cNvPr>
          <p:cNvPicPr>
            <a:picLocks noGrp="1" noChangeAspect="1"/>
          </p:cNvPicPr>
          <p:nvPr>
            <p:ph idx="1"/>
          </p:nvPr>
        </p:nvPicPr>
        <p:blipFill>
          <a:blip r:embed="rId2"/>
          <a:stretch>
            <a:fillRect/>
          </a:stretch>
        </p:blipFill>
        <p:spPr>
          <a:xfrm>
            <a:off x="2066668" y="2220119"/>
            <a:ext cx="5817999" cy="3881437"/>
          </a:xfrm>
        </p:spPr>
      </p:pic>
    </p:spTree>
    <p:extLst>
      <p:ext uri="{BB962C8B-B14F-4D97-AF65-F5344CB8AC3E}">
        <p14:creationId xmlns:p14="http://schemas.microsoft.com/office/powerpoint/2010/main" val="318605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C85EE008-267A-7441-8400-997ED66EE8ED}"/>
              </a:ext>
            </a:extLst>
          </p:cNvPr>
          <p:cNvSpPr>
            <a:spLocks noGrp="1"/>
          </p:cNvSpPr>
          <p:nvPr>
            <p:ph idx="1"/>
          </p:nvPr>
        </p:nvSpPr>
        <p:spPr>
          <a:xfrm>
            <a:off x="415396" y="264716"/>
            <a:ext cx="8596668" cy="6328567"/>
          </a:xfrm>
        </p:spPr>
        <p:txBody>
          <a:bodyPr>
            <a:normAutofit fontScale="70000" lnSpcReduction="20000"/>
          </a:bodyPr>
          <a:lstStyle/>
          <a:p>
            <a:r>
              <a:rPr lang="en-US" altLang="zh-CN"/>
              <a:t>ANJAW</a:t>
            </a:r>
          </a:p>
          <a:p>
            <a:r>
              <a:rPr lang="en-US" altLang="zh-CN"/>
              <a:t>CHANGLANG</a:t>
            </a:r>
          </a:p>
          <a:p>
            <a:r>
              <a:rPr lang="en-US" altLang="zh-CN"/>
              <a:t>DIBANG VALLEY</a:t>
            </a:r>
          </a:p>
          <a:p>
            <a:r>
              <a:rPr lang="en-US" altLang="zh-CN"/>
              <a:t>EAST KAMENG</a:t>
            </a:r>
          </a:p>
          <a:p>
            <a:r>
              <a:rPr lang="en-US" altLang="zh-CN"/>
              <a:t>EAST SIANG</a:t>
            </a:r>
          </a:p>
          <a:p>
            <a:r>
              <a:rPr lang="en-US" altLang="zh-CN"/>
              <a:t>ITANAGAR</a:t>
            </a:r>
          </a:p>
          <a:p>
            <a:r>
              <a:rPr lang="en-US" altLang="zh-CN"/>
              <a:t>KRA DAADI</a:t>
            </a:r>
          </a:p>
          <a:p>
            <a:r>
              <a:rPr lang="en-US" altLang="zh-CN"/>
              <a:t>KURUNG KUMEY</a:t>
            </a:r>
          </a:p>
          <a:p>
            <a:r>
              <a:rPr lang="en-US" altLang="zh-CN"/>
              <a:t>LOHIT</a:t>
            </a:r>
          </a:p>
          <a:p>
            <a:r>
              <a:rPr lang="en-US" altLang="zh-CN"/>
              <a:t>LONGDING</a:t>
            </a:r>
          </a:p>
          <a:p>
            <a:r>
              <a:rPr lang="en-US" altLang="zh-CN"/>
              <a:t>LOWER BIGANG VALLEY</a:t>
            </a:r>
          </a:p>
          <a:p>
            <a:r>
              <a:rPr lang="en-US" altLang="zh-CN"/>
              <a:t>LOWER SUBANSIRI</a:t>
            </a:r>
          </a:p>
          <a:p>
            <a:r>
              <a:rPr lang="en-US" altLang="zh-CN"/>
              <a:t>NAMSI</a:t>
            </a:r>
          </a:p>
          <a:p>
            <a:r>
              <a:rPr lang="en-US" altLang="zh-CN" b="0" i="0">
                <a:solidFill>
                  <a:srgbClr val="3C4043"/>
                </a:solidFill>
                <a:effectLst/>
              </a:rPr>
              <a:t>PAKKE-KESSANG</a:t>
            </a:r>
            <a:endParaRPr lang="en-US" b="0" i="0">
              <a:solidFill>
                <a:srgbClr val="3C4043"/>
              </a:solidFill>
              <a:effectLst/>
            </a:endParaRPr>
          </a:p>
          <a:p>
            <a:r>
              <a:rPr lang="en-US" altLang="zh-CN"/>
              <a:t>PAPUMPARE</a:t>
            </a:r>
          </a:p>
          <a:p>
            <a:r>
              <a:rPr lang="en-US" altLang="zh-CN"/>
              <a:t>SIANG</a:t>
            </a:r>
          </a:p>
          <a:p>
            <a:r>
              <a:rPr lang="en-US" altLang="zh-CN"/>
              <a:t>TAWANG</a:t>
            </a:r>
          </a:p>
          <a:p>
            <a:r>
              <a:rPr lang="en-US" altLang="zh-CN"/>
              <a:t>TIRAP</a:t>
            </a:r>
          </a:p>
          <a:p>
            <a:r>
              <a:rPr lang="en-US" altLang="zh-CN"/>
              <a:t>UPPER SIANG</a:t>
            </a:r>
          </a:p>
          <a:p>
            <a:r>
              <a:rPr lang="en-US" altLang="zh-CN"/>
              <a:t>UPPER SUBANSIRI</a:t>
            </a:r>
          </a:p>
          <a:p>
            <a:r>
              <a:rPr lang="en-US" altLang="zh-CN"/>
              <a:t>WEST KAMENG</a:t>
            </a:r>
          </a:p>
          <a:p>
            <a:r>
              <a:rPr lang="en-US" altLang="zh-CN"/>
              <a:t>WEST SIANG</a:t>
            </a:r>
          </a:p>
        </p:txBody>
      </p:sp>
    </p:spTree>
    <p:extLst>
      <p:ext uri="{BB962C8B-B14F-4D97-AF65-F5344CB8AC3E}">
        <p14:creationId xmlns:p14="http://schemas.microsoft.com/office/powerpoint/2010/main" val="2681205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CCD72-649F-3B4B-BDAC-5C8B6926CDC8}"/>
              </a:ext>
            </a:extLst>
          </p:cNvPr>
          <p:cNvSpPr>
            <a:spLocks noGrp="1"/>
          </p:cNvSpPr>
          <p:nvPr>
            <p:ph type="title"/>
          </p:nvPr>
        </p:nvSpPr>
        <p:spPr>
          <a:xfrm>
            <a:off x="605897" y="97631"/>
            <a:ext cx="8596668" cy="1320800"/>
          </a:xfrm>
        </p:spPr>
        <p:txBody>
          <a:bodyPr/>
          <a:lstStyle/>
          <a:p>
            <a:pPr algn="ctr"/>
            <a:r>
              <a:rPr lang="en-US" altLang="zh-CN">
                <a:solidFill>
                  <a:schemeClr val="tx2"/>
                </a:solidFill>
              </a:rPr>
              <a:t>AGRICULTURE </a:t>
            </a:r>
            <a:endParaRPr lang="en-US">
              <a:solidFill>
                <a:schemeClr val="tx2"/>
              </a:solidFill>
            </a:endParaRPr>
          </a:p>
        </p:txBody>
      </p:sp>
      <p:sp>
        <p:nvSpPr>
          <p:cNvPr id="3" name="Content Placeholder 2">
            <a:extLst>
              <a:ext uri="{FF2B5EF4-FFF2-40B4-BE49-F238E27FC236}">
                <a16:creationId xmlns:a16="http://schemas.microsoft.com/office/drawing/2014/main" id="{FEE11D95-68FF-E142-93A9-DB8B6357BA1D}"/>
              </a:ext>
            </a:extLst>
          </p:cNvPr>
          <p:cNvSpPr>
            <a:spLocks noGrp="1"/>
          </p:cNvSpPr>
          <p:nvPr>
            <p:ph idx="1"/>
          </p:nvPr>
        </p:nvSpPr>
        <p:spPr>
          <a:xfrm>
            <a:off x="1230975" y="893961"/>
            <a:ext cx="9476354" cy="3186425"/>
          </a:xfrm>
        </p:spPr>
        <p:txBody>
          <a:bodyPr>
            <a:noAutofit/>
          </a:bodyPr>
          <a:lstStyle/>
          <a:p>
            <a:pPr marL="0" indent="0">
              <a:buNone/>
            </a:pPr>
            <a:r>
              <a:rPr lang="en-US" sz="3600" dirty="0">
                <a:solidFill>
                  <a:schemeClr val="accent4"/>
                </a:solidFill>
              </a:rPr>
              <a:t>According to 2001 Census, </a:t>
            </a:r>
            <a:r>
              <a:rPr lang="en-US" sz="3600" dirty="0" smtClean="0">
                <a:solidFill>
                  <a:schemeClr val="accent4"/>
                </a:solidFill>
              </a:rPr>
              <a:t>population is 482206 </a:t>
            </a:r>
            <a:r>
              <a:rPr lang="en-US" sz="3600" dirty="0">
                <a:solidFill>
                  <a:schemeClr val="accent4"/>
                </a:solidFill>
              </a:rPr>
              <a:t>(male-293549 and female-188657</a:t>
            </a:r>
            <a:r>
              <a:rPr lang="en-US" sz="3600" dirty="0" smtClean="0">
                <a:solidFill>
                  <a:schemeClr val="accent4"/>
                </a:solidFill>
              </a:rPr>
              <a:t>).</a:t>
            </a:r>
          </a:p>
          <a:p>
            <a:pPr marL="0" indent="0">
              <a:buNone/>
            </a:pPr>
            <a:r>
              <a:rPr lang="en-US" sz="3600" dirty="0">
                <a:solidFill>
                  <a:schemeClr val="accent4"/>
                </a:solidFill>
              </a:rPr>
              <a:t>T</a:t>
            </a:r>
            <a:r>
              <a:rPr lang="en-US" sz="3600" dirty="0" smtClean="0">
                <a:solidFill>
                  <a:schemeClr val="accent4"/>
                </a:solidFill>
              </a:rPr>
              <a:t>he </a:t>
            </a:r>
            <a:r>
              <a:rPr lang="en-US" sz="3600" dirty="0">
                <a:solidFill>
                  <a:schemeClr val="accent4"/>
                </a:solidFill>
              </a:rPr>
              <a:t>number of cultivators is 281822 and </a:t>
            </a:r>
            <a:r>
              <a:rPr lang="en-US" sz="3600" dirty="0" smtClean="0">
                <a:solidFill>
                  <a:schemeClr val="accent4"/>
                </a:solidFill>
              </a:rPr>
              <a:t>that </a:t>
            </a:r>
            <a:r>
              <a:rPr lang="en-US" sz="3600" dirty="0">
                <a:solidFill>
                  <a:schemeClr val="accent4"/>
                </a:solidFill>
              </a:rPr>
              <a:t>of agricultural </a:t>
            </a:r>
            <a:r>
              <a:rPr lang="en-US" sz="3600" dirty="0" err="1">
                <a:solidFill>
                  <a:schemeClr val="accent4"/>
                </a:solidFill>
              </a:rPr>
              <a:t>labourers</a:t>
            </a:r>
            <a:r>
              <a:rPr lang="en-US" sz="3600" dirty="0">
                <a:solidFill>
                  <a:schemeClr val="accent4"/>
                </a:solidFill>
              </a:rPr>
              <a:t> is 18569. </a:t>
            </a:r>
            <a:endParaRPr lang="en-US" sz="3600" dirty="0" smtClean="0">
              <a:solidFill>
                <a:schemeClr val="accent4"/>
              </a:solidFill>
            </a:endParaRPr>
          </a:p>
          <a:p>
            <a:pPr marL="0" indent="0">
              <a:buNone/>
            </a:pPr>
            <a:r>
              <a:rPr lang="en-US" sz="3600" dirty="0" smtClean="0">
                <a:solidFill>
                  <a:schemeClr val="accent4"/>
                </a:solidFill>
              </a:rPr>
              <a:t>About </a:t>
            </a:r>
            <a:r>
              <a:rPr lang="en-US" sz="3600" dirty="0">
                <a:solidFill>
                  <a:schemeClr val="accent4"/>
                </a:solidFill>
              </a:rPr>
              <a:t>80% of population living in rural area </a:t>
            </a:r>
            <a:r>
              <a:rPr lang="en-US" sz="3600" dirty="0" smtClean="0">
                <a:solidFill>
                  <a:schemeClr val="accent4"/>
                </a:solidFill>
              </a:rPr>
              <a:t>is dependent </a:t>
            </a:r>
            <a:r>
              <a:rPr lang="en-US" sz="3600" dirty="0">
                <a:solidFill>
                  <a:schemeClr val="accent4"/>
                </a:solidFill>
              </a:rPr>
              <a:t>on agriculture </a:t>
            </a:r>
            <a:r>
              <a:rPr lang="en-US" sz="3600" dirty="0" smtClean="0">
                <a:solidFill>
                  <a:schemeClr val="accent4"/>
                </a:solidFill>
              </a:rPr>
              <a:t>62.29</a:t>
            </a:r>
            <a:r>
              <a:rPr lang="en-US" sz="3600" dirty="0">
                <a:solidFill>
                  <a:schemeClr val="accent4"/>
                </a:solidFill>
              </a:rPr>
              <a:t>% of total working populations are engaged in </a:t>
            </a:r>
            <a:r>
              <a:rPr lang="en-US" sz="3600" dirty="0" smtClean="0">
                <a:solidFill>
                  <a:schemeClr val="accent4"/>
                </a:solidFill>
              </a:rPr>
              <a:t>agriculture</a:t>
            </a:r>
            <a:r>
              <a:rPr lang="en-US" sz="3600" dirty="0">
                <a:solidFill>
                  <a:schemeClr val="accent4"/>
                </a:solidFill>
              </a:rPr>
              <a:t>. </a:t>
            </a:r>
            <a:endParaRPr lang="en-US" sz="3600" dirty="0" smtClean="0">
              <a:solidFill>
                <a:schemeClr val="accent4"/>
              </a:solidFill>
            </a:endParaRPr>
          </a:p>
          <a:p>
            <a:pPr marL="0" indent="0">
              <a:buNone/>
            </a:pPr>
            <a:r>
              <a:rPr lang="en-US" sz="3600" dirty="0">
                <a:solidFill>
                  <a:schemeClr val="accent4"/>
                </a:solidFill>
              </a:rPr>
              <a:t>A</a:t>
            </a:r>
            <a:r>
              <a:rPr lang="en-US" sz="3600" dirty="0" smtClean="0">
                <a:solidFill>
                  <a:schemeClr val="accent4"/>
                </a:solidFill>
              </a:rPr>
              <a:t>griculture plays the </a:t>
            </a:r>
            <a:r>
              <a:rPr lang="en-US" sz="3600" dirty="0">
                <a:solidFill>
                  <a:schemeClr val="accent4"/>
                </a:solidFill>
              </a:rPr>
              <a:t>most important role in the </a:t>
            </a:r>
            <a:r>
              <a:rPr lang="en-US" sz="3600" dirty="0" smtClean="0">
                <a:solidFill>
                  <a:schemeClr val="accent4"/>
                </a:solidFill>
              </a:rPr>
              <a:t>economic </a:t>
            </a:r>
            <a:r>
              <a:rPr lang="en-US" sz="3600" dirty="0">
                <a:solidFill>
                  <a:schemeClr val="accent4"/>
                </a:solidFill>
              </a:rPr>
              <a:t>development in the State. </a:t>
            </a:r>
            <a:endParaRPr lang="en-US" sz="3600" dirty="0" smtClean="0">
              <a:solidFill>
                <a:schemeClr val="accent4"/>
              </a:solidFill>
            </a:endParaRPr>
          </a:p>
        </p:txBody>
      </p:sp>
    </p:spTree>
    <p:extLst>
      <p:ext uri="{BB962C8B-B14F-4D97-AF65-F5344CB8AC3E}">
        <p14:creationId xmlns:p14="http://schemas.microsoft.com/office/powerpoint/2010/main" val="2006799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8FCC9-2A19-A744-AD01-F0DF9E997E22}"/>
              </a:ext>
            </a:extLst>
          </p:cNvPr>
          <p:cNvSpPr>
            <a:spLocks noGrp="1"/>
          </p:cNvSpPr>
          <p:nvPr>
            <p:ph type="title"/>
          </p:nvPr>
        </p:nvSpPr>
        <p:spPr>
          <a:xfrm>
            <a:off x="677334" y="0"/>
            <a:ext cx="8596668" cy="1320800"/>
          </a:xfrm>
        </p:spPr>
        <p:txBody>
          <a:bodyPr>
            <a:noAutofit/>
          </a:bodyPr>
          <a:lstStyle/>
          <a:p>
            <a:r>
              <a:rPr lang="en-US" sz="2400" b="1" i="0" dirty="0" err="1">
                <a:solidFill>
                  <a:schemeClr val="tx2"/>
                </a:solidFill>
                <a:effectLst/>
                <a:latin typeface="Roboto" panose="02000000000000000000" pitchFamily="2" charset="0"/>
              </a:rPr>
              <a:t>Jhum</a:t>
            </a:r>
            <a:r>
              <a:rPr lang="en-US" sz="2400" b="1" i="0" dirty="0">
                <a:solidFill>
                  <a:schemeClr val="tx2"/>
                </a:solidFill>
                <a:effectLst/>
                <a:latin typeface="Roboto" panose="02000000000000000000" pitchFamily="2" charset="0"/>
              </a:rPr>
              <a:t> cultivation and terrace farming are two major forms of farming practices commonly used by the farmers in Arunachal Pradesh. ... The topography and agro-climatic of the state are virtuous for the cultivation of Rice, Millet, Wheat, Pulses, Sugar cane and Potatoes.</a:t>
            </a:r>
            <a:endParaRPr lang="en-US" sz="2400" b="1" dirty="0">
              <a:solidFill>
                <a:schemeClr val="tx2"/>
              </a:solidFill>
            </a:endParaRPr>
          </a:p>
        </p:txBody>
      </p:sp>
      <p:pic>
        <p:nvPicPr>
          <p:cNvPr id="5" name="Picture 5">
            <a:extLst>
              <a:ext uri="{FF2B5EF4-FFF2-40B4-BE49-F238E27FC236}">
                <a16:creationId xmlns:a16="http://schemas.microsoft.com/office/drawing/2014/main" id="{BB868894-AC58-1B47-B61E-74D655B9213E}"/>
              </a:ext>
            </a:extLst>
          </p:cNvPr>
          <p:cNvPicPr>
            <a:picLocks noGrp="1" noChangeAspect="1"/>
          </p:cNvPicPr>
          <p:nvPr>
            <p:ph sz="half" idx="1"/>
          </p:nvPr>
        </p:nvPicPr>
        <p:blipFill>
          <a:blip r:embed="rId2"/>
          <a:stretch>
            <a:fillRect/>
          </a:stretch>
        </p:blipFill>
        <p:spPr>
          <a:xfrm>
            <a:off x="4193014" y="1714294"/>
            <a:ext cx="3825840" cy="1912920"/>
          </a:xfrm>
        </p:spPr>
      </p:pic>
      <p:pic>
        <p:nvPicPr>
          <p:cNvPr id="6" name="Picture 6">
            <a:extLst>
              <a:ext uri="{FF2B5EF4-FFF2-40B4-BE49-F238E27FC236}">
                <a16:creationId xmlns:a16="http://schemas.microsoft.com/office/drawing/2014/main" id="{F5CAC721-825B-B14A-8CA5-EB0DE8B56A03}"/>
              </a:ext>
            </a:extLst>
          </p:cNvPr>
          <p:cNvPicPr>
            <a:picLocks noGrp="1" noChangeAspect="1"/>
          </p:cNvPicPr>
          <p:nvPr>
            <p:ph sz="half" idx="2"/>
          </p:nvPr>
        </p:nvPicPr>
        <p:blipFill>
          <a:blip r:embed="rId3"/>
          <a:stretch>
            <a:fillRect/>
          </a:stretch>
        </p:blipFill>
        <p:spPr>
          <a:xfrm>
            <a:off x="5761703" y="3710039"/>
            <a:ext cx="4514303" cy="3013297"/>
          </a:xfrm>
        </p:spPr>
      </p:pic>
      <p:pic>
        <p:nvPicPr>
          <p:cNvPr id="7" name="Picture 7">
            <a:extLst>
              <a:ext uri="{FF2B5EF4-FFF2-40B4-BE49-F238E27FC236}">
                <a16:creationId xmlns:a16="http://schemas.microsoft.com/office/drawing/2014/main" id="{7565F431-0F13-AC4E-BC6D-EB944C9072E7}"/>
              </a:ext>
            </a:extLst>
          </p:cNvPr>
          <p:cNvPicPr>
            <a:picLocks noChangeAspect="1"/>
          </p:cNvPicPr>
          <p:nvPr/>
        </p:nvPicPr>
        <p:blipFill>
          <a:blip r:embed="rId4"/>
          <a:stretch>
            <a:fillRect/>
          </a:stretch>
        </p:blipFill>
        <p:spPr>
          <a:xfrm>
            <a:off x="937905" y="3776614"/>
            <a:ext cx="4314825" cy="2880146"/>
          </a:xfrm>
          <a:prstGeom prst="rect">
            <a:avLst/>
          </a:prstGeom>
        </p:spPr>
      </p:pic>
    </p:spTree>
    <p:extLst>
      <p:ext uri="{BB962C8B-B14F-4D97-AF65-F5344CB8AC3E}">
        <p14:creationId xmlns:p14="http://schemas.microsoft.com/office/powerpoint/2010/main" val="142737582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47</TotalTime>
  <Words>996</Words>
  <Application>Microsoft Office PowerPoint</Application>
  <PresentationFormat>Widescreen</PresentationFormat>
  <Paragraphs>96</Paragraphs>
  <Slides>25</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25</vt:i4>
      </vt:variant>
    </vt:vector>
  </HeadingPairs>
  <TitlesOfParts>
    <vt:vector size="39" baseType="lpstr">
      <vt:lpstr>Algerian</vt:lpstr>
      <vt:lpstr>AngsanaUPC</vt:lpstr>
      <vt:lpstr>-apple-system</vt:lpstr>
      <vt:lpstr>Arial</vt:lpstr>
      <vt:lpstr>Arial Rounded MT Bold</vt:lpstr>
      <vt:lpstr>方正姚体</vt:lpstr>
      <vt:lpstr>Georgia</vt:lpstr>
      <vt:lpstr>inherit</vt:lpstr>
      <vt:lpstr>Roboto</vt:lpstr>
      <vt:lpstr>华文新魏</vt:lpstr>
      <vt:lpstr>Times New Roman</vt:lpstr>
      <vt:lpstr>Trebuchet MS</vt:lpstr>
      <vt:lpstr>Wingdings 3</vt:lpstr>
      <vt:lpstr>Facet</vt:lpstr>
      <vt:lpstr>Life STYLE OF ARUNACHAL PRADESH</vt:lpstr>
      <vt:lpstr>ARUNACHAL PRADESH AT A GLANCE</vt:lpstr>
      <vt:lpstr>Rising Sun </vt:lpstr>
      <vt:lpstr>Mountains &amp; Vallys</vt:lpstr>
      <vt:lpstr>Tribal</vt:lpstr>
      <vt:lpstr>Districts  of Arunachal Pradesh </vt:lpstr>
      <vt:lpstr>PowerPoint Presentation</vt:lpstr>
      <vt:lpstr>AGRICULTURE </vt:lpstr>
      <vt:lpstr>Jhum cultivation and terrace farming are two major forms of farming practices commonly used by the farmers in Arunachal Pradesh. ... The topography and agro-climatic of the state are virtuous for the cultivation of Rice, Millet, Wheat, Pulses, Sugar cane and Potatoes.</vt:lpstr>
      <vt:lpstr>PowerPoint Presentation</vt:lpstr>
      <vt:lpstr>Celebrations in Arunachal Pradesh  </vt:lpstr>
      <vt:lpstr>PowerPoint Presentation</vt:lpstr>
      <vt:lpstr>PowerPoint Presentation</vt:lpstr>
      <vt:lpstr>PowerPoint Presentation</vt:lpstr>
      <vt:lpstr>Dance in Arunachal Pradesh </vt:lpstr>
      <vt:lpstr>Houses of AP</vt:lpstr>
      <vt:lpstr>Origin Drink of Arunachal Pradesh </vt:lpstr>
      <vt:lpstr>WOMEN of ARUNACHAL PRADESH  </vt:lpstr>
      <vt:lpstr>PowerPoint Presentation</vt:lpstr>
      <vt:lpstr>EDUCATION IN ARUNACHAL PRADESH </vt:lpstr>
      <vt:lpstr>Education in Arunachal Pradesh is significantly improving with several plans and projects being initiated by both state and central government. Furthermore, there are local NGOs in the state who have undertaken several projects to bring about awareness among the people about the importance of education in far-flung areas. </vt:lpstr>
      <vt:lpstr>UNIVERSITY IN ARUNACHAL PRADESH </vt:lpstr>
      <vt:lpstr>Government Colleges</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Lives OF ARUNACHAL’S PEOPLE’S   OR  LIVES OF ARUNACHALEES</dc:title>
  <dc:creator>Gaurav Singh</dc:creator>
  <cp:lastModifiedBy>Vijay</cp:lastModifiedBy>
  <cp:revision>40</cp:revision>
  <dcterms:created xsi:type="dcterms:W3CDTF">2020-08-08T14:17:21Z</dcterms:created>
  <dcterms:modified xsi:type="dcterms:W3CDTF">2020-08-15T08:06:46Z</dcterms:modified>
</cp:coreProperties>
</file>